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70" r:id="rId11"/>
    <p:sldId id="265" r:id="rId12"/>
    <p:sldId id="266" r:id="rId13"/>
    <p:sldId id="267" r:id="rId14"/>
    <p:sldId id="268" r:id="rId15"/>
    <p:sldId id="269" r:id="rId16"/>
    <p:sldId id="300" r:id="rId17"/>
    <p:sldId id="301" r:id="rId18"/>
    <p:sldId id="302" r:id="rId19"/>
    <p:sldId id="303" r:id="rId20"/>
    <p:sldId id="304" r:id="rId21"/>
    <p:sldId id="305" r:id="rId22"/>
    <p:sldId id="306" r:id="rId23"/>
    <p:sldId id="311" r:id="rId24"/>
    <p:sldId id="307" r:id="rId25"/>
    <p:sldId id="308" r:id="rId26"/>
    <p:sldId id="309" r:id="rId27"/>
    <p:sldId id="310" r:id="rId2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78935" autoAdjust="0"/>
  </p:normalViewPr>
  <p:slideViewPr>
    <p:cSldViewPr snapToGrid="0" snapToObjects="1">
      <p:cViewPr varScale="1">
        <p:scale>
          <a:sx n="100" d="100"/>
          <a:sy n="100" d="100"/>
        </p:scale>
        <p:origin x="739" y="6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5178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a:t>These are the three headline numbers again.</a:t>
            </a:r>
          </a:p>
          <a:p>
            <a:r>
              <a:rPr lang="en-GB" sz="1400"/>
              <a:t>£3.636 billion. Plus 10.3%. £340 million.</a:t>
            </a:r>
          </a:p>
          <a:p>
            <a:r>
              <a:rPr lang="en-GB" sz="1400"/>
              <a:t>I would let those numbers sit for a moment because this is what most people will remember from the announcement.</a:t>
            </a:r>
          </a:p>
          <a:p>
            <a:r>
              <a:rPr lang="en-GB" sz="1400"/>
              <a:t>They are strong numbers. But the whole point of the next few slides is to ask whether those numbers answer the question contractors are actually asking.</a:t>
            </a:r>
          </a:p>
          <a:p>
            <a:r>
              <a:rPr lang="en-GB" sz="1400"/>
              <a:t>The question for contractors is not just, 'Has the national budget gone up?' The question is, 'Does this make my pharmacy more sustainable?'</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There are three different readings of the same settlement, and I think all three can be true.</a:t>
            </a:r>
          </a:p>
          <a:p>
            <a:r>
              <a:rPr lang="en-GB" sz="1400" dirty="0"/>
              <a:t>Government can say, 'We have invested another £340 million.' That is true at headline budget level.</a:t>
            </a:r>
          </a:p>
          <a:p>
            <a:r>
              <a:rPr lang="en-GB" sz="1400" dirty="0"/>
              <a:t>Community Pharmacy England can say, ‘These are consecutively the largest settlements for many years.' That is also true, especially after the years of pressure and flat funding the sector has had.</a:t>
            </a:r>
          </a:p>
          <a:p>
            <a:endParaRPr lang="en-GB" sz="1400" dirty="0"/>
          </a:p>
          <a:p>
            <a:r>
              <a:rPr lang="en-GB" sz="1400" dirty="0"/>
              <a:t>But you could/should be asking a different question: 'Am I actually any better off?'</a:t>
            </a:r>
          </a:p>
          <a:p>
            <a:r>
              <a:rPr lang="en-GB" sz="1400" dirty="0"/>
              <a:t>That is not me trying to be cynical. That is the reality of running a pharmacy, paying wages, dealing with costs, managing cash flow and trying to work out whether the business is more stable than it was last year.</a:t>
            </a:r>
          </a:p>
          <a:p>
            <a:endParaRPr lang="en-GB" sz="1400" dirty="0"/>
          </a:p>
          <a:p>
            <a:r>
              <a:rPr lang="en-GB" sz="1400" dirty="0"/>
              <a:t>So the same settlement can look different depending on where you are standing.</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This is the slide I would take time over, because it tells the story visually.</a:t>
            </a:r>
          </a:p>
          <a:p>
            <a:r>
              <a:rPr lang="en-GB" sz="1400" dirty="0"/>
              <a:t>The pound starts at the headline level. It is not a literal audited breakdown of a single pound, but it is an illustration of how headline funding changes as it passes through the system.</a:t>
            </a:r>
          </a:p>
          <a:p>
            <a:r>
              <a:rPr lang="en-GB" sz="1400" dirty="0"/>
              <a:t>The first part is the national headline: Treasury, DHSC and then the CPCF envelope. Those figures come from the published settlement and the DHSC, NHS England and CPE joint letter.</a:t>
            </a:r>
          </a:p>
          <a:p>
            <a:r>
              <a:rPr lang="en-GB" sz="1400" dirty="0"/>
              <a:t>Then we have to separate out the things inside the headline. Historic margin over-delivery is not the same as new recurring investment. It protects contractors from clawback, but it is not the same as fresh cash coming in for 2026/27.</a:t>
            </a:r>
          </a:p>
          <a:p>
            <a:r>
              <a:rPr lang="en-GB" sz="1400" dirty="0"/>
              <a:t>Then we have Pharmacy First. The Pharmacy First budget is now inside the CPCF, but if it was already heavily used in 2025/26, and Pharmacy First activity continues alongside IP, then there is a real question about how much headroom there actually is.</a:t>
            </a:r>
          </a:p>
          <a:p>
            <a:r>
              <a:rPr lang="en-GB" sz="1400" dirty="0"/>
              <a:t>Then we get to operating costs: wages, National Insurance, utilities, rent, business rates, IT, locum costs, and general inflation.</a:t>
            </a:r>
          </a:p>
          <a:p>
            <a:r>
              <a:rPr lang="en-GB" sz="1400" dirty="0"/>
              <a:t>By the time all of that is considered, the amount that feels like genuine improvement to the contractor is much smaller than the headline suggests. That is the point of the shrinking pound.</a:t>
            </a:r>
            <a:br>
              <a:rPr lang="en-GB" sz="1400" dirty="0"/>
            </a:br>
            <a:br>
              <a:rPr lang="en-GB" sz="1400" dirty="0"/>
            </a:br>
            <a:r>
              <a:rPr lang="en-GB" sz="1400" dirty="0"/>
              <a:t>What I want you to consider is does the 40p reflect your operating costs plus a fair profit? </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This is the distinction we need to keep coming back to.</a:t>
            </a:r>
          </a:p>
          <a:p>
            <a:r>
              <a:rPr lang="en-GB" sz="1400" dirty="0"/>
              <a:t>Budget is what gets announced nationally.</a:t>
            </a:r>
          </a:p>
          <a:p>
            <a:r>
              <a:rPr lang="en-GB" sz="1400" dirty="0"/>
              <a:t>Funding is how that budget is allocated into the contract and the different streams.</a:t>
            </a:r>
          </a:p>
          <a:p>
            <a:r>
              <a:rPr lang="en-GB" sz="1400" dirty="0"/>
              <a:t>Recurring funding is the bit that continues and can support the business going forward.</a:t>
            </a:r>
          </a:p>
          <a:p>
            <a:r>
              <a:rPr lang="en-GB" sz="1400" dirty="0"/>
              <a:t>Cash reaching contractors is what is left once historic items, activity rules, caps, claims processes and operating costs have all had their effect.</a:t>
            </a:r>
          </a:p>
          <a:p>
            <a:endParaRPr lang="en-GB" sz="1400" dirty="0"/>
          </a:p>
          <a:p>
            <a:r>
              <a:rPr lang="en-GB" sz="1400" dirty="0"/>
              <a:t>This is also where I think the IP funding question needs to be challenged. If Pharmacy First had already used around 97% of its budget in 2025/26, and there is no obvious reason why demand would fall next year, where exactly does the funding for IP sit? Is it genuinely additional headroom, or is it activity being layered onto an already stretched Pharmacy First envelope?</a:t>
            </a:r>
          </a:p>
          <a:p>
            <a:endParaRPr lang="en-GB" sz="1400" dirty="0"/>
          </a:p>
          <a:p>
            <a:r>
              <a:rPr lang="en-GB" sz="1400" dirty="0"/>
              <a:t>That is not a hostile question. It is a practical one. If we want independent prescribing to work nationally, we all need to understand how it is funded and whether the funding follows the work.</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This is where we need to get the history right.</a:t>
            </a:r>
          </a:p>
          <a:p>
            <a:r>
              <a:rPr lang="en-GB" sz="1400" dirty="0"/>
              <a:t>The £239 million is historic reconciliation. It relates to margin over-delivery across 2023/24 and 2024/25. It is not one year’s new funding for 2026/27.</a:t>
            </a:r>
          </a:p>
          <a:p>
            <a:endParaRPr lang="en-GB" sz="1400" dirty="0"/>
          </a:p>
          <a:p>
            <a:r>
              <a:rPr lang="en-GB" sz="1400" dirty="0"/>
              <a:t>It is still good news because it means contractors are protected from that money being clawed back. That matters. People remember previous margin write-offs and adjustments, and the impact they had.</a:t>
            </a:r>
          </a:p>
          <a:p>
            <a:r>
              <a:rPr lang="en-GB" sz="1400" dirty="0"/>
              <a:t>But we should not confuse protection from clawback with new investment.</a:t>
            </a:r>
          </a:p>
          <a:p>
            <a:endParaRPr lang="en-GB" sz="1400" dirty="0"/>
          </a:p>
          <a:p>
            <a:r>
              <a:rPr lang="en-GB" sz="1400" dirty="0"/>
              <a:t>The new recurring investment here is the £200 million increase in retained margin for 2026/27. That is the part that genuinely adds to what the sector has to work with going forward.</a:t>
            </a:r>
          </a:p>
          <a:p>
            <a:endParaRPr lang="en-GB" sz="1400" dirty="0"/>
          </a:p>
          <a:p>
            <a:r>
              <a:rPr lang="en-GB" sz="1400" dirty="0"/>
              <a:t>So the message is: two positive things, but two different financial categories. If we mix them together, you end up with a less honest picture of what has changed.</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This slide brings the point down to the level of an average pharmacy.</a:t>
            </a:r>
          </a:p>
          <a:p>
            <a:endParaRPr lang="en-GB" sz="1400" dirty="0"/>
          </a:p>
          <a:p>
            <a:r>
              <a:rPr lang="en-GB" sz="1400" dirty="0"/>
              <a:t>I have used Aequitas Accountants' modelling here, which looks at the headline increase and then asks what actually reaches the contractor.</a:t>
            </a:r>
          </a:p>
          <a:p>
            <a:endParaRPr lang="en-GB" sz="1400" dirty="0"/>
          </a:p>
          <a:p>
            <a:r>
              <a:rPr lang="en-GB" sz="1400" dirty="0"/>
              <a:t>The headline figure is around £33,000 per pharmacy. But that includes the benefit of the historic margin write-off. If you strip out the one-off or historic element and look at the recurring benefit, the figure is closer to £10,000.</a:t>
            </a:r>
          </a:p>
          <a:p>
            <a:r>
              <a:rPr lang="en-GB" sz="1400" dirty="0"/>
              <a:t>Then set that against additional operating costs, estimated at around £15,000. That includes the kinds of pressures contractors are actually facing: wages, employer National Insurance, business rates, utilities, general inflation and the cost of running the pharmacy safely.</a:t>
            </a:r>
          </a:p>
          <a:p>
            <a:r>
              <a:rPr lang="en-GB" sz="1400" dirty="0"/>
              <a:t>So you can have a settlement that is genuinely much better than recent years, and still have pharmacies that feel flat or even behind once costs are taken into account.</a:t>
            </a:r>
          </a:p>
          <a:p>
            <a:r>
              <a:rPr lang="en-GB" sz="1400" dirty="0"/>
              <a:t>That is why the contractor reaction can be mixed. It is not because contractors cannot see the uplift. It is because they are measuring it against the real cost base of the business.</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So what does that mean?</a:t>
            </a:r>
          </a:p>
          <a:p>
            <a:endParaRPr lang="en-GB" sz="1400" dirty="0"/>
          </a:p>
          <a:p>
            <a:r>
              <a:rPr lang="en-GB" sz="1400" dirty="0"/>
              <a:t>For the contractor, the question is: what does this mean for my business? Am I more sustainable, can I invest, can I retain staff, can I deliver the clinical work being asked of me?</a:t>
            </a:r>
          </a:p>
          <a:p>
            <a:endParaRPr lang="en-GB" sz="1400" dirty="0"/>
          </a:p>
          <a:p>
            <a:r>
              <a:rPr lang="en-GB" sz="1400" dirty="0"/>
              <a:t>For the LPC, the question is: how do we represent this locally? How do I explain the contract honestly, support contractors to make the most of it, and raise the issues that still need fixing?</a:t>
            </a:r>
          </a:p>
          <a:p>
            <a:endParaRPr lang="en-GB" sz="1400" dirty="0"/>
          </a:p>
          <a:p>
            <a:r>
              <a:rPr lang="en-GB" sz="1400" dirty="0"/>
              <a:t>For the national level, the question is: what does this mean for future negotiations? If headline investment still does not fully land as sustainability, then how do we evidence that and make the case for the next settlement?</a:t>
            </a:r>
          </a:p>
          <a:p>
            <a:endParaRPr lang="en-GB" sz="1400" dirty="0"/>
          </a:p>
          <a:p>
            <a:r>
              <a:rPr lang="en-GB" sz="1400" dirty="0"/>
              <a:t>So the contract is not just a national announcement. It creates questions at every level of the system.</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This slide is illustrative, and I will say that openly.</a:t>
            </a:r>
          </a:p>
          <a:p>
            <a:r>
              <a:rPr lang="en-GB" sz="1400" dirty="0"/>
              <a:t>I am not trying to claim a precise dataset line by line. It is showing the broad story that I hope you recognise.</a:t>
            </a:r>
          </a:p>
          <a:p>
            <a:endParaRPr lang="en-GB" sz="1400" dirty="0"/>
          </a:p>
          <a:p>
            <a:r>
              <a:rPr lang="en-GB" sz="1400" dirty="0"/>
              <a:t>Over the last twenty years, funding has moved in a relatively narrow band when you compare nominal funding and inflation-adjusted value.</a:t>
            </a:r>
          </a:p>
          <a:p>
            <a:endParaRPr lang="en-GB" sz="1400" dirty="0"/>
          </a:p>
          <a:p>
            <a:r>
              <a:rPr lang="en-GB" sz="1400" dirty="0"/>
              <a:t>At the same time, workload, prescriptions, clinical asks, regulatory expectations and service complexity have moved upwards.</a:t>
            </a:r>
          </a:p>
          <a:p>
            <a:r>
              <a:rPr lang="en-GB" sz="1400" dirty="0"/>
              <a:t>That widening gap is why even a strong uplift can still feel like it is not enough.</a:t>
            </a:r>
          </a:p>
          <a:p>
            <a:r>
              <a:rPr lang="en-GB" sz="1400" dirty="0"/>
              <a:t>The sector is not just asking for more because it wants more. It is saying the role of community pharmacy has changed, the demand has changed, the workload has changed, and the funding model just hasn’t kept pace with that.</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This is the politically sensitive slide, so I will try to be careful and balanced here.</a:t>
            </a:r>
          </a:p>
          <a:p>
            <a:endParaRPr lang="en-GB" sz="1400" dirty="0"/>
          </a:p>
          <a:p>
            <a:r>
              <a:rPr lang="en-GB" sz="1400" dirty="0"/>
              <a:t>I am not saying this as an attack on Community Pharmacy England. CPE has negotiated a settlement that is clearly better than many we have seen, and that matters.</a:t>
            </a:r>
          </a:p>
          <a:p>
            <a:endParaRPr lang="en-GB" sz="1400" dirty="0"/>
          </a:p>
          <a:p>
            <a:r>
              <a:rPr lang="en-GB" sz="1400" dirty="0"/>
              <a:t>But I do think it is fair to ask whether the representation model has evolved as quickly as the NHS around it.</a:t>
            </a:r>
          </a:p>
          <a:p>
            <a:r>
              <a:rPr lang="en-GB" sz="1400" dirty="0"/>
              <a:t>The NHS has moved through Area Health Authorities, PCTs, CCGs, ICSs, neighbourhood health and now primary care collaboratives.</a:t>
            </a:r>
          </a:p>
          <a:p>
            <a:endParaRPr lang="en-GB" sz="1400" dirty="0"/>
          </a:p>
          <a:p>
            <a:r>
              <a:rPr lang="en-GB" sz="1400" dirty="0"/>
              <a:t>Community pharmacy’s national negotiating model has stayed broadly stable through all of that change.</a:t>
            </a:r>
          </a:p>
          <a:p>
            <a:r>
              <a:rPr lang="en-GB" sz="1400" dirty="0"/>
              <a:t>That does not automatically mean it is wrong. But it does mean the question is fair: has representation evolved alongside the NHS, or are we still using structures designed for a different environment?</a:t>
            </a:r>
          </a:p>
          <a:p>
            <a:r>
              <a:rPr lang="en-GB" sz="1400" dirty="0"/>
              <a:t>I will leave that as a question for you to consider, not a conclusion.</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National negotiation is still vital. Drug Tariff, CPCF, national policy and the national contract all sit there, and we need strong national representation.</a:t>
            </a:r>
          </a:p>
          <a:p>
            <a:r>
              <a:rPr lang="en-GB" sz="1400" dirty="0"/>
              <a:t>But more and more value is created locally.</a:t>
            </a:r>
          </a:p>
          <a:p>
            <a:endParaRPr lang="en-GB" sz="1400" dirty="0"/>
          </a:p>
          <a:p>
            <a:r>
              <a:rPr lang="en-GB" sz="1400" dirty="0"/>
              <a:t>ICBs, place-based commissioning, neighbourhood relationships, local service integration, local primary care relationships, public health, training hubs, local trust pathways, GP relationships, all of that sits locally.</a:t>
            </a:r>
          </a:p>
          <a:p>
            <a:endParaRPr lang="en-GB" sz="1400" dirty="0"/>
          </a:p>
          <a:p>
            <a:r>
              <a:rPr lang="en-GB" sz="1400" dirty="0"/>
              <a:t>That is where LPCs are essential. Because we aim to translate national policy into local opportunity, challenge local barriers, build relationships with systems, and make sure community pharmacy is not just remembered after the model has already been designed.</a:t>
            </a:r>
          </a:p>
          <a:p>
            <a:endParaRPr lang="en-GB" sz="1400" dirty="0"/>
          </a:p>
          <a:p>
            <a:r>
              <a:rPr lang="en-GB" sz="1400" dirty="0"/>
              <a:t>So the question is not national or local. It is how the two work together properly.</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I want to finish with questions rather than conclusions.</a:t>
            </a:r>
          </a:p>
          <a:p>
            <a:endParaRPr lang="en-GB" sz="1400" dirty="0"/>
          </a:p>
          <a:p>
            <a:r>
              <a:rPr lang="en-GB" sz="1400" dirty="0"/>
              <a:t>What should contractors expect from representation?</a:t>
            </a:r>
          </a:p>
          <a:p>
            <a:endParaRPr lang="en-GB" sz="1400" dirty="0"/>
          </a:p>
          <a:p>
            <a:r>
              <a:rPr lang="en-GB" sz="1400" dirty="0"/>
              <a:t>How should success be measured? Is it only the national settlement, or is it also local commissioning, influence, relationships, access to opportunity and support when things are not working?</a:t>
            </a:r>
          </a:p>
          <a:p>
            <a:endParaRPr lang="en-GB" sz="1400" dirty="0"/>
          </a:p>
          <a:p>
            <a:r>
              <a:rPr lang="en-GB" sz="1400" dirty="0"/>
              <a:t>And what representation model does community pharmacy need for the next decade?</a:t>
            </a:r>
          </a:p>
          <a:p>
            <a:endParaRPr lang="en-GB" sz="1400" dirty="0"/>
          </a:p>
          <a:p>
            <a:r>
              <a:rPr lang="en-GB" sz="1400" dirty="0"/>
              <a:t>These questions matter because there is a contractor event with CPE on the 8th of July, and there is also our panel later tonight. My hope is that this session helps you go into those conversations with clearer thoughts and better questions.</a:t>
            </a:r>
          </a:p>
          <a:p>
            <a:r>
              <a:rPr lang="en-GB" sz="1400" dirty="0"/>
              <a:t>This is not about attacking anyone, and I really do hope that has come across.  I don’t think that would help you or the sector.  </a:t>
            </a:r>
          </a:p>
          <a:p>
            <a:endParaRPr lang="en-GB" sz="1400" dirty="0"/>
          </a:p>
          <a:p>
            <a:r>
              <a:rPr lang="en-GB" sz="1400" dirty="0"/>
              <a:t>It is about being honest about where the sector is, what has improved, what still does not feel solved, and to start us all thinking about what our </a:t>
            </a:r>
            <a:r>
              <a:rPr lang="en-GB" sz="1400"/>
              <a:t>contractors need representation </a:t>
            </a:r>
            <a:r>
              <a:rPr lang="en-GB" sz="1400" dirty="0"/>
              <a:t>to do next.</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3087"/>
        </a:solidFill>
        <a:effectLst/>
      </p:bgPr>
    </p:bg>
    <p:spTree>
      <p:nvGrpSpPr>
        <p:cNvPr id="1" name=""/>
        <p:cNvGrpSpPr/>
        <p:nvPr/>
      </p:nvGrpSpPr>
      <p:grpSpPr>
        <a:xfrm>
          <a:off x="0" y="0"/>
          <a:ext cx="0" cy="0"/>
          <a:chOff x="0" y="0"/>
          <a:chExt cx="0" cy="0"/>
        </a:xfrm>
      </p:grpSpPr>
      <p:sp>
        <p:nvSpPr>
          <p:cNvPr id="2" name="Shape 0"/>
          <p:cNvSpPr/>
          <p:nvPr/>
        </p:nvSpPr>
        <p:spPr>
          <a:xfrm>
            <a:off x="6766560" y="-1280160"/>
            <a:ext cx="4023360" cy="4023360"/>
          </a:xfrm>
          <a:prstGeom prst="ellipse">
            <a:avLst/>
          </a:prstGeom>
          <a:solidFill>
            <a:srgbClr val="005EB8">
              <a:alpha val="45000"/>
            </a:srgbClr>
          </a:solidFill>
          <a:ln/>
        </p:spPr>
        <p:txBody>
          <a:bodyPr/>
          <a:lstStyle/>
          <a:p>
            <a:endParaRPr lang="en-GB"/>
          </a:p>
        </p:txBody>
      </p:sp>
      <p:sp>
        <p:nvSpPr>
          <p:cNvPr id="3" name="Shape 1"/>
          <p:cNvSpPr/>
          <p:nvPr/>
        </p:nvSpPr>
        <p:spPr>
          <a:xfrm>
            <a:off x="7772400" y="2560320"/>
            <a:ext cx="3108960" cy="3108960"/>
          </a:xfrm>
          <a:prstGeom prst="ellipse">
            <a:avLst/>
          </a:prstGeom>
          <a:solidFill>
            <a:srgbClr val="005EB8">
              <a:alpha val="30000"/>
            </a:srgbClr>
          </a:solidFill>
          <a:ln/>
        </p:spPr>
        <p:txBody>
          <a:bodyPr/>
          <a:lstStyle/>
          <a:p>
            <a:endParaRPr lang="en-GB"/>
          </a:p>
        </p:txBody>
      </p:sp>
      <p:sp>
        <p:nvSpPr>
          <p:cNvPr id="4" name="Shape 2"/>
          <p:cNvSpPr/>
          <p:nvPr/>
        </p:nvSpPr>
        <p:spPr>
          <a:xfrm>
            <a:off x="457200" y="502920"/>
            <a:ext cx="777240" cy="777240"/>
          </a:xfrm>
          <a:prstGeom prst="ellipse">
            <a:avLst/>
          </a:prstGeom>
          <a:solidFill>
            <a:srgbClr val="005EB8"/>
          </a:solidFill>
          <a:ln/>
        </p:spPr>
        <p:txBody>
          <a:bodyPr/>
          <a:lstStyle/>
          <a:p>
            <a:endParaRPr lang="en-GB"/>
          </a:p>
        </p:txBody>
      </p:sp>
      <p:pic>
        <p:nvPicPr>
          <p:cNvPr id="5" name="Image 0" descr="preencoded.png"/>
          <p:cNvPicPr>
            <a:picLocks noChangeAspect="1"/>
          </p:cNvPicPr>
          <p:nvPr/>
        </p:nvPicPr>
        <p:blipFill>
          <a:blip r:embed="rId3"/>
          <a:stretch>
            <a:fillRect/>
          </a:stretch>
        </p:blipFill>
        <p:spPr>
          <a:xfrm>
            <a:off x="630936" y="676656"/>
            <a:ext cx="429768" cy="429768"/>
          </a:xfrm>
          <a:prstGeom prst="rect">
            <a:avLst/>
          </a:prstGeom>
        </p:spPr>
      </p:pic>
      <p:sp>
        <p:nvSpPr>
          <p:cNvPr id="6" name="Text 3"/>
          <p:cNvSpPr/>
          <p:nvPr/>
        </p:nvSpPr>
        <p:spPr>
          <a:xfrm>
            <a:off x="457200" y="1554480"/>
            <a:ext cx="7863840" cy="320040"/>
          </a:xfrm>
          <a:prstGeom prst="rect">
            <a:avLst/>
          </a:prstGeom>
          <a:noFill/>
          <a:ln/>
        </p:spPr>
        <p:txBody>
          <a:bodyPr wrap="square" lIns="0" tIns="0" rIns="0" bIns="0" rtlCol="0" anchor="ctr"/>
          <a:lstStyle/>
          <a:p>
            <a:pPr marL="0" indent="0">
              <a:buNone/>
            </a:pPr>
            <a:r>
              <a:rPr lang="en-US" sz="1400" b="1" kern="0" spc="300" dirty="0">
                <a:solidFill>
                  <a:srgbClr val="9CC3E5"/>
                </a:solidFill>
                <a:latin typeface="Calibri" pitchFamily="34" charset="0"/>
                <a:ea typeface="Calibri" pitchFamily="34" charset="-122"/>
                <a:cs typeface="Calibri" pitchFamily="34" charset="-120"/>
              </a:rPr>
              <a:t>COMMUNITY PHARMACY CONTRACTUAL FRAMEWORK</a:t>
            </a:r>
            <a:endParaRPr lang="en-US" sz="1400" dirty="0"/>
          </a:p>
        </p:txBody>
      </p:sp>
      <p:sp>
        <p:nvSpPr>
          <p:cNvPr id="7" name="Text 4"/>
          <p:cNvSpPr/>
          <p:nvPr/>
        </p:nvSpPr>
        <p:spPr>
          <a:xfrm>
            <a:off x="457200" y="1874520"/>
            <a:ext cx="7498080" cy="1463040"/>
          </a:xfrm>
          <a:prstGeom prst="rect">
            <a:avLst/>
          </a:prstGeom>
          <a:noFill/>
          <a:ln/>
        </p:spPr>
        <p:txBody>
          <a:bodyPr wrap="square" lIns="0" tIns="0" rIns="0" bIns="0" rtlCol="0" anchor="ctr"/>
          <a:lstStyle/>
          <a:p>
            <a:pPr marL="0" indent="0">
              <a:buNone/>
            </a:pPr>
            <a:r>
              <a:rPr lang="en-US" sz="3800" b="1" dirty="0">
                <a:solidFill>
                  <a:srgbClr val="FFFFFF"/>
                </a:solidFill>
                <a:latin typeface="Trebuchet MS" pitchFamily="34" charset="0"/>
                <a:ea typeface="Trebuchet MS" pitchFamily="34" charset="-122"/>
                <a:cs typeface="Trebuchet MS" pitchFamily="34" charset="-120"/>
              </a:rPr>
              <a:t>CPCF 2026/27:</a:t>
            </a:r>
            <a:endParaRPr lang="en-US" sz="3800" dirty="0"/>
          </a:p>
          <a:p>
            <a:pPr marL="0" indent="0">
              <a:buNone/>
            </a:pPr>
            <a:r>
              <a:rPr lang="en-US" sz="3800" b="1" dirty="0">
                <a:solidFill>
                  <a:srgbClr val="FFFFFF"/>
                </a:solidFill>
                <a:latin typeface="Trebuchet MS" pitchFamily="34" charset="0"/>
                <a:ea typeface="Trebuchet MS" pitchFamily="34" charset="-122"/>
                <a:cs typeface="Trebuchet MS" pitchFamily="34" charset="-120"/>
              </a:rPr>
              <a:t>The New Contract &amp; Funding Model</a:t>
            </a:r>
            <a:endParaRPr lang="en-US" sz="3800" dirty="0"/>
          </a:p>
        </p:txBody>
      </p:sp>
      <p:sp>
        <p:nvSpPr>
          <p:cNvPr id="8" name="Text 5"/>
          <p:cNvSpPr/>
          <p:nvPr/>
        </p:nvSpPr>
        <p:spPr>
          <a:xfrm>
            <a:off x="457200" y="3383280"/>
            <a:ext cx="6858000" cy="411480"/>
          </a:xfrm>
          <a:prstGeom prst="rect">
            <a:avLst/>
          </a:prstGeom>
          <a:noFill/>
          <a:ln/>
        </p:spPr>
        <p:txBody>
          <a:bodyPr wrap="square" lIns="0" tIns="0" rIns="0" bIns="0" rtlCol="0" anchor="ctr"/>
          <a:lstStyle/>
          <a:p>
            <a:pPr marL="0" indent="0">
              <a:buNone/>
            </a:pPr>
            <a:r>
              <a:rPr lang="en-US" sz="1600" i="1" dirty="0">
                <a:solidFill>
                  <a:srgbClr val="CADCFC"/>
                </a:solidFill>
                <a:latin typeface="Calibri" pitchFamily="34" charset="0"/>
                <a:ea typeface="Calibri" pitchFamily="34" charset="-122"/>
                <a:cs typeface="Calibri" pitchFamily="34" charset="-120"/>
              </a:rPr>
              <a:t>What's changing, what it's worth, and what it means for our team</a:t>
            </a:r>
            <a:endParaRPr lang="en-US" sz="1600" dirty="0"/>
          </a:p>
        </p:txBody>
      </p:sp>
      <p:sp>
        <p:nvSpPr>
          <p:cNvPr id="9" name="Text 6"/>
          <p:cNvSpPr/>
          <p:nvPr/>
        </p:nvSpPr>
        <p:spPr>
          <a:xfrm>
            <a:off x="457200" y="4434840"/>
            <a:ext cx="7772400" cy="274320"/>
          </a:xfrm>
          <a:prstGeom prst="rect">
            <a:avLst/>
          </a:prstGeom>
          <a:noFill/>
          <a:ln/>
        </p:spPr>
        <p:txBody>
          <a:bodyPr wrap="square" lIns="0" tIns="0" rIns="0" bIns="0" rtlCol="0" anchor="ctr"/>
          <a:lstStyle/>
          <a:p>
            <a:pPr marL="0" indent="0">
              <a:buNone/>
            </a:pPr>
            <a:r>
              <a:rPr lang="en-US" sz="1100" dirty="0">
                <a:solidFill>
                  <a:srgbClr val="8FAAD0"/>
                </a:solidFill>
                <a:latin typeface="Calibri" pitchFamily="34" charset="0"/>
                <a:ea typeface="Calibri" pitchFamily="34" charset="-122"/>
                <a:cs typeface="Calibri" pitchFamily="34" charset="-120"/>
              </a:rPr>
              <a:t>Agreed between DHSC, NHS England and Community Pharmacy England  •  Team briefing</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spc="200" dirty="0">
                <a:solidFill>
                  <a:srgbClr val="005EB8"/>
                </a:solidFill>
                <a:latin typeface="Calibri" pitchFamily="34" charset="0"/>
                <a:ea typeface="Calibri" pitchFamily="34" charset="-122"/>
                <a:cs typeface="Calibri" pitchFamily="34" charset="-120"/>
              </a:rPr>
              <a:t>QUALITY &amp; DEVELOPMENT</a:t>
            </a:r>
          </a:p>
        </p:txBody>
      </p:sp>
      <p:sp>
        <p:nvSpPr>
          <p:cNvPr id="3" name="Title"/>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Calibri" pitchFamily="34" charset="0"/>
                <a:ea typeface="Calibri" pitchFamily="34" charset="-122"/>
                <a:cs typeface="Calibri" pitchFamily="34" charset="-120"/>
              </a:rPr>
              <a:t>PQS Tasks: 2025/26 vs 2026/27</a:t>
            </a:r>
          </a:p>
        </p:txBody>
      </p:sp>
      <p:graphicFrame>
        <p:nvGraphicFramePr>
          <p:cNvPr id="4" name="PQS Table"/>
          <p:cNvGraphicFramePr>
            <a:graphicFrameLocks noGrp="1"/>
          </p:cNvGraphicFramePr>
          <p:nvPr/>
        </p:nvGraphicFramePr>
        <p:xfrm>
          <a:off x="457200" y="1097280"/>
          <a:ext cx="8229600" cy="3718996"/>
        </p:xfrm>
        <a:graphic>
          <a:graphicData uri="http://schemas.openxmlformats.org/drawingml/2006/table">
            <a:tbl>
              <a:tblPr firstRow="1">
                <a:tableStyleId>{5C22544A-7EE6-4342-B048-85BDC9FD1C3A}</a:tableStyleId>
              </a:tblPr>
              <a:tblGrid>
                <a:gridCol w="18288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394444">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Area</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003087"/>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2025/26 tasks</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003087"/>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2026/27 tasks</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003087"/>
                    </a:solidFill>
                  </a:tcPr>
                </a:tc>
                <a:extLst>
                  <a:ext uri="{0D108BD9-81ED-4DB2-BD59-A6C34878D82A}">
                    <a16:rowId xmlns:a16="http://schemas.microsoft.com/office/drawing/2014/main" val="10000"/>
                  </a:ext>
                </a:extLst>
              </a:tr>
              <a:tr h="394444">
                <a:tc>
                  <a:txBody>
                    <a:bodyPr/>
                    <a:lstStyle/>
                    <a:p>
                      <a:pPr marL="0" indent="0">
                        <a:buNone/>
                      </a:pPr>
                      <a:r>
                        <a:rPr lang="en-US" sz="950" b="1" dirty="0">
                          <a:solidFill>
                            <a:srgbClr val="212B32"/>
                          </a:solidFill>
                          <a:latin typeface="Calibri" pitchFamily="34" charset="0"/>
                          <a:ea typeface="Calibri" pitchFamily="34" charset="-122"/>
                          <a:cs typeface="Calibri" pitchFamily="34" charset="-120"/>
                        </a:rPr>
                        <a:t>Gateway — Palliative care</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Update action plan; update pharmacy list; sign &amp; store evidence</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Confirm stakeholder status; update NHS profile, action plan &amp; list; add escalation steps, haloperidol access &amp; local services; complete questionnaire</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94444">
                <a:tc>
                  <a:txBody>
                    <a:bodyPr/>
                    <a:lstStyle/>
                    <a:p>
                      <a:pPr marL="0" indent="0">
                        <a:buNone/>
                      </a:pPr>
                      <a:r>
                        <a:rPr lang="en-US" sz="950" b="1" dirty="0">
                          <a:solidFill>
                            <a:srgbClr val="212B32"/>
                          </a:solidFill>
                          <a:latin typeface="Calibri" pitchFamily="34" charset="0"/>
                          <a:ea typeface="Calibri" pitchFamily="34" charset="-122"/>
                          <a:cs typeface="Calibri" pitchFamily="34" charset="-120"/>
                        </a:rPr>
                        <a:t>Respiratory / asthma</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Identify children without spacer; refer; record referrals</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buNone/>
                      </a:pPr>
                      <a:r>
                        <a:rPr lang="en-US" sz="950" dirty="0">
                          <a:solidFill>
                            <a:srgbClr val="007F3B"/>
                          </a:solidFill>
                          <a:latin typeface="Calibri" pitchFamily="34" charset="0"/>
                          <a:ea typeface="Calibri" pitchFamily="34" charset="-122"/>
                          <a:cs typeface="Calibri" pitchFamily="34" charset="-120"/>
                        </a:rPr>
                        <a:t>Complete respiratory CPPE training and assessment</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extLst>
                  <a:ext uri="{0D108BD9-81ED-4DB2-BD59-A6C34878D82A}">
                    <a16:rowId xmlns:a16="http://schemas.microsoft.com/office/drawing/2014/main" val="10002"/>
                  </a:ext>
                </a:extLst>
              </a:tr>
              <a:tr h="394444">
                <a:tc>
                  <a:txBody>
                    <a:bodyPr/>
                    <a:lstStyle/>
                    <a:p>
                      <a:pPr marL="0" indent="0">
                        <a:buNone/>
                      </a:pPr>
                      <a:r>
                        <a:rPr lang="en-US" sz="950" b="1" dirty="0">
                          <a:solidFill>
                            <a:srgbClr val="212B32"/>
                          </a:solidFill>
                          <a:latin typeface="Calibri" pitchFamily="34" charset="0"/>
                          <a:ea typeface="Calibri" pitchFamily="34" charset="-122"/>
                          <a:cs typeface="Calibri" pitchFamily="34" charset="-120"/>
                        </a:rPr>
                        <a:t>Asthma risk identification</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Identify patients using ≥3 SABA inhalers; refer; record activity</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tc>
                  <a:txBody>
                    <a:bodyPr/>
                    <a:lstStyle/>
                    <a:p>
                      <a:pPr marL="0" indent="0">
                        <a:buNone/>
                      </a:pPr>
                      <a:r>
                        <a:rPr lang="en-US" sz="950" dirty="0">
                          <a:solidFill>
                            <a:srgbClr val="5C6770"/>
                          </a:solidFill>
                          <a:latin typeface="Calibri" pitchFamily="34" charset="0"/>
                          <a:ea typeface="Calibri" pitchFamily="34" charset="-122"/>
                          <a:cs typeface="Calibri" pitchFamily="34" charset="-120"/>
                        </a:rPr>
                        <a:t>Not included</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94444">
                <a:tc>
                  <a:txBody>
                    <a:bodyPr/>
                    <a:lstStyle/>
                    <a:p>
                      <a:pPr marL="0" indent="0">
                        <a:buNone/>
                      </a:pPr>
                      <a:r>
                        <a:rPr lang="en-US" sz="950" b="1" dirty="0">
                          <a:solidFill>
                            <a:srgbClr val="212B32"/>
                          </a:solidFill>
                          <a:latin typeface="Calibri" pitchFamily="34" charset="0"/>
                          <a:ea typeface="Calibri" pitchFamily="34" charset="-122"/>
                          <a:cs typeface="Calibri" pitchFamily="34" charset="-120"/>
                        </a:rPr>
                        <a:t>Other CPPE training</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Mental health, EHC and sepsis training; upload certificates</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buNone/>
                      </a:pPr>
                      <a:r>
                        <a:rPr lang="en-US" sz="950" dirty="0">
                          <a:solidFill>
                            <a:srgbClr val="5C6770"/>
                          </a:solidFill>
                          <a:latin typeface="Calibri" pitchFamily="34" charset="0"/>
                          <a:ea typeface="Calibri" pitchFamily="34" charset="-122"/>
                          <a:cs typeface="Calibri" pitchFamily="34" charset="-120"/>
                        </a:rPr>
                        <a:t>Not included</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extLst>
                  <a:ext uri="{0D108BD9-81ED-4DB2-BD59-A6C34878D82A}">
                    <a16:rowId xmlns:a16="http://schemas.microsoft.com/office/drawing/2014/main" val="10004"/>
                  </a:ext>
                </a:extLst>
              </a:tr>
              <a:tr h="394444">
                <a:tc>
                  <a:txBody>
                    <a:bodyPr/>
                    <a:lstStyle/>
                    <a:p>
                      <a:pPr marL="0" indent="0">
                        <a:buNone/>
                      </a:pPr>
                      <a:r>
                        <a:rPr lang="en-US" sz="950" b="1" dirty="0">
                          <a:solidFill>
                            <a:srgbClr val="212B32"/>
                          </a:solidFill>
                          <a:latin typeface="Calibri" pitchFamily="34" charset="0"/>
                          <a:ea typeface="Calibri" pitchFamily="34" charset="-122"/>
                          <a:cs typeface="Calibri" pitchFamily="34" charset="-120"/>
                        </a:rPr>
                        <a:t>Clinical audit</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Antimicrobial stewardship audit (sore throat); record outcomes</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Pharmacy First consultation audit (min. 10 patients); record on MYS; develop action plan</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94444">
                <a:tc>
                  <a:txBody>
                    <a:bodyPr/>
                    <a:lstStyle/>
                    <a:p>
                      <a:pPr marL="0" indent="0">
                        <a:buNone/>
                      </a:pPr>
                      <a:r>
                        <a:rPr lang="en-US" sz="950" b="1" dirty="0">
                          <a:solidFill>
                            <a:srgbClr val="212B32"/>
                          </a:solidFill>
                          <a:latin typeface="Calibri" pitchFamily="34" charset="0"/>
                          <a:ea typeface="Calibri" pitchFamily="34" charset="-122"/>
                          <a:cs typeface="Calibri" pitchFamily="34" charset="-120"/>
                        </a:rPr>
                        <a:t>Peer review</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buNone/>
                      </a:pPr>
                      <a:r>
                        <a:rPr lang="en-US" sz="950" dirty="0">
                          <a:solidFill>
                            <a:srgbClr val="5C6770"/>
                          </a:solidFill>
                          <a:latin typeface="Calibri" pitchFamily="34" charset="0"/>
                          <a:ea typeface="Calibri" pitchFamily="34" charset="-122"/>
                          <a:cs typeface="Calibri" pitchFamily="34" charset="-120"/>
                        </a:rPr>
                        <a:t>Not required</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buNone/>
                      </a:pPr>
                      <a:r>
                        <a:rPr lang="en-US" sz="950" dirty="0">
                          <a:solidFill>
                            <a:srgbClr val="007F3B"/>
                          </a:solidFill>
                          <a:latin typeface="Calibri" pitchFamily="34" charset="0"/>
                          <a:ea typeface="Calibri" pitchFamily="34" charset="-122"/>
                          <a:cs typeface="Calibri" pitchFamily="34" charset="-120"/>
                        </a:rPr>
                        <a:t>Hold peer discussion with another pharmacist; document learning</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extLst>
                  <a:ext uri="{0D108BD9-81ED-4DB2-BD59-A6C34878D82A}">
                    <a16:rowId xmlns:a16="http://schemas.microsoft.com/office/drawing/2014/main" val="10006"/>
                  </a:ext>
                </a:extLst>
              </a:tr>
              <a:tr h="394444">
                <a:tc>
                  <a:txBody>
                    <a:bodyPr/>
                    <a:lstStyle/>
                    <a:p>
                      <a:pPr marL="0" indent="0">
                        <a:buNone/>
                      </a:pPr>
                      <a:r>
                        <a:rPr lang="en-US" sz="950" b="1" dirty="0">
                          <a:solidFill>
                            <a:srgbClr val="212B32"/>
                          </a:solidFill>
                          <a:latin typeface="Calibri" pitchFamily="34" charset="0"/>
                          <a:ea typeface="Calibri" pitchFamily="34" charset="-122"/>
                          <a:cs typeface="Calibri" pitchFamily="34" charset="-120"/>
                        </a:rPr>
                        <a:t>Patient safety processes</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Follow general referral and intervention processes</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Follow procedures for urgent repeat, time-critical and controlled drug medicines</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94444">
                <a:tc>
                  <a:txBody>
                    <a:bodyPr/>
                    <a:lstStyle/>
                    <a:p>
                      <a:pPr marL="0" indent="0">
                        <a:buNone/>
                      </a:pPr>
                      <a:r>
                        <a:rPr lang="en-US" sz="950" b="1" dirty="0">
                          <a:solidFill>
                            <a:srgbClr val="212B32"/>
                          </a:solidFill>
                          <a:latin typeface="Calibri" pitchFamily="34" charset="0"/>
                          <a:ea typeface="Calibri" pitchFamily="34" charset="-122"/>
                          <a:cs typeface="Calibri" pitchFamily="34" charset="-120"/>
                        </a:rPr>
                        <a:t>Admin / governance &amp; DBS</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Upload certificates; maintain referral records; enhanced DBS check required</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buNone/>
                      </a:pPr>
                      <a:r>
                        <a:rPr lang="en-US" sz="950" dirty="0">
                          <a:solidFill>
                            <a:srgbClr val="212B32"/>
                          </a:solidFill>
                          <a:latin typeface="Calibri" pitchFamily="34" charset="0"/>
                          <a:ea typeface="Calibri" pitchFamily="34" charset="-122"/>
                          <a:cs typeface="Calibri" pitchFamily="34" charset="-120"/>
                        </a:rPr>
                        <a:t>Maintain audit records; keep questionnaire confirmation; submit PQS via MYS; DBS moves to terms of service</a:t>
                      </a: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extLst>
                  <a:ext uri="{0D108BD9-81ED-4DB2-BD59-A6C34878D82A}">
                    <a16:rowId xmlns:a16="http://schemas.microsoft.com/office/drawing/2014/main" val="10008"/>
                  </a:ext>
                </a:extLst>
              </a:tr>
            </a:tbl>
          </a:graphicData>
        </a:graphic>
      </p:graphicFrame>
      <p:sp>
        <p:nvSpPr>
          <p:cNvPr id="100"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p>
        </p:txBody>
      </p:sp>
      <p:sp>
        <p:nvSpPr>
          <p:cNvPr id="101"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10 / 27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ACCESS &amp; REGULATION</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Access Scheme &amp; Regulatory Changes</a:t>
            </a:r>
            <a:endParaRPr lang="en-US" sz="2800" dirty="0"/>
          </a:p>
        </p:txBody>
      </p:sp>
      <p:sp>
        <p:nvSpPr>
          <p:cNvPr id="4" name="Shape 2"/>
          <p:cNvSpPr/>
          <p:nvPr/>
        </p:nvSpPr>
        <p:spPr>
          <a:xfrm>
            <a:off x="457200" y="1371600"/>
            <a:ext cx="3566160" cy="3063240"/>
          </a:xfrm>
          <a:prstGeom prst="roundRect">
            <a:avLst>
              <a:gd name="adj" fmla="val 2388"/>
            </a:avLst>
          </a:prstGeom>
          <a:solidFill>
            <a:srgbClr val="E8F1FA"/>
          </a:solidFill>
          <a:ln/>
        </p:spPr>
        <p:txBody>
          <a:bodyPr/>
          <a:lstStyle/>
          <a:p>
            <a:endParaRPr lang="en-GB"/>
          </a:p>
        </p:txBody>
      </p:sp>
      <p:sp>
        <p:nvSpPr>
          <p:cNvPr id="5" name="Shape 3"/>
          <p:cNvSpPr/>
          <p:nvPr/>
        </p:nvSpPr>
        <p:spPr>
          <a:xfrm>
            <a:off x="713232" y="1600200"/>
            <a:ext cx="457200" cy="457200"/>
          </a:xfrm>
          <a:prstGeom prst="ellipse">
            <a:avLst/>
          </a:prstGeom>
          <a:solidFill>
            <a:srgbClr val="FFFFFF"/>
          </a:solidFill>
          <a:ln w="12700">
            <a:solidFill>
              <a:srgbClr val="005EB8"/>
            </a:solidFill>
            <a:prstDash val="solid"/>
          </a:ln>
        </p:spPr>
        <p:txBody>
          <a:bodyPr/>
          <a:lstStyle/>
          <a:p>
            <a:endParaRPr lang="en-GB"/>
          </a:p>
        </p:txBody>
      </p:sp>
      <p:pic>
        <p:nvPicPr>
          <p:cNvPr id="6" name="Image 0" descr="preencoded.png"/>
          <p:cNvPicPr>
            <a:picLocks noChangeAspect="1"/>
          </p:cNvPicPr>
          <p:nvPr/>
        </p:nvPicPr>
        <p:blipFill>
          <a:blip r:embed="rId3"/>
          <a:stretch>
            <a:fillRect/>
          </a:stretch>
        </p:blipFill>
        <p:spPr>
          <a:xfrm>
            <a:off x="832104" y="1719072"/>
            <a:ext cx="219456" cy="219456"/>
          </a:xfrm>
          <a:prstGeom prst="rect">
            <a:avLst/>
          </a:prstGeom>
        </p:spPr>
      </p:pic>
      <p:sp>
        <p:nvSpPr>
          <p:cNvPr id="7" name="Text 4"/>
          <p:cNvSpPr/>
          <p:nvPr/>
        </p:nvSpPr>
        <p:spPr>
          <a:xfrm>
            <a:off x="1280160" y="1664208"/>
            <a:ext cx="2651760" cy="365760"/>
          </a:xfrm>
          <a:prstGeom prst="rect">
            <a:avLst/>
          </a:prstGeom>
          <a:noFill/>
          <a:ln/>
        </p:spPr>
        <p:txBody>
          <a:bodyPr wrap="square" lIns="0" tIns="0" rIns="0" bIns="0" rtlCol="0" anchor="ctr"/>
          <a:lstStyle/>
          <a:p>
            <a:pPr marL="0" indent="0">
              <a:buNone/>
            </a:pPr>
            <a:r>
              <a:rPr lang="en-US" sz="1350" b="1" dirty="0">
                <a:solidFill>
                  <a:srgbClr val="003087"/>
                </a:solidFill>
                <a:latin typeface="Trebuchet MS" pitchFamily="34" charset="0"/>
                <a:ea typeface="Trebuchet MS" pitchFamily="34" charset="-122"/>
                <a:cs typeface="Trebuchet MS" pitchFamily="34" charset="-120"/>
              </a:rPr>
              <a:t>Pharmacy Access Scheme (PhAS)</a:t>
            </a:r>
            <a:endParaRPr lang="en-US" sz="1350" dirty="0"/>
          </a:p>
        </p:txBody>
      </p:sp>
      <p:sp>
        <p:nvSpPr>
          <p:cNvPr id="8" name="Text 5"/>
          <p:cNvSpPr/>
          <p:nvPr/>
        </p:nvSpPr>
        <p:spPr>
          <a:xfrm>
            <a:off x="713232" y="2194560"/>
            <a:ext cx="3108960" cy="2148840"/>
          </a:xfrm>
          <a:prstGeom prst="rect">
            <a:avLst/>
          </a:prstGeom>
          <a:noFill/>
          <a:ln/>
        </p:spPr>
        <p:txBody>
          <a:bodyPr wrap="square" lIns="0" tIns="0" rIns="0" bIns="0" rtlCol="0" anchor="ctr"/>
          <a:lstStyle/>
          <a:p>
            <a:pPr marL="0" indent="0">
              <a:buNone/>
            </a:pPr>
            <a:r>
              <a:rPr lang="en-US" sz="1150" b="1" dirty="0">
                <a:solidFill>
                  <a:srgbClr val="212B32"/>
                </a:solidFill>
                <a:latin typeface="Calibri" pitchFamily="34" charset="0"/>
                <a:ea typeface="Calibri" pitchFamily="34" charset="-122"/>
                <a:cs typeface="Calibri" pitchFamily="34" charset="-120"/>
              </a:rPr>
              <a:t>Retained, capped at £20m </a:t>
            </a:r>
            <a:r>
              <a:rPr lang="en-US" sz="1150" dirty="0">
                <a:solidFill>
                  <a:srgbClr val="212B32"/>
                </a:solidFill>
                <a:latin typeface="Calibri" pitchFamily="34" charset="0"/>
                <a:ea typeface="Calibri" pitchFamily="34" charset="-122"/>
                <a:cs typeface="Calibri" pitchFamily="34" charset="-120"/>
              </a:rPr>
              <a:t>for 2026/27.</a:t>
            </a:r>
            <a:endParaRPr lang="en-US" sz="1150" dirty="0"/>
          </a:p>
          <a:p>
            <a:pPr marL="0" indent="0">
              <a:buNone/>
            </a:pPr>
            <a:endParaRPr lang="en-US" sz="1150" dirty="0"/>
          </a:p>
          <a:p>
            <a:pPr marL="0" indent="0">
              <a:buNone/>
            </a:pPr>
            <a:r>
              <a:rPr lang="en-US" sz="1150" b="1" dirty="0">
                <a:solidFill>
                  <a:srgbClr val="212B32"/>
                </a:solidFill>
                <a:latin typeface="Calibri" pitchFamily="34" charset="0"/>
                <a:ea typeface="Calibri" pitchFamily="34" charset="-122"/>
                <a:cs typeface="Calibri" pitchFamily="34" charset="-120"/>
              </a:rPr>
              <a:t>No application needed — </a:t>
            </a:r>
            <a:r>
              <a:rPr lang="en-US" sz="1150" dirty="0">
                <a:solidFill>
                  <a:srgbClr val="212B32"/>
                </a:solidFill>
                <a:latin typeface="Calibri" pitchFamily="34" charset="0"/>
                <a:ea typeface="Calibri" pitchFamily="34" charset="-122"/>
                <a:cs typeface="Calibri" pitchFamily="34" charset="-120"/>
              </a:rPr>
              <a:t>eligibility is calculated nationally using prescription data; monthly payments arrive automatically with reconciliation payments.</a:t>
            </a:r>
            <a:endParaRPr lang="en-US" sz="1150" dirty="0"/>
          </a:p>
          <a:p>
            <a:pPr marL="0" indent="0">
              <a:buNone/>
            </a:pPr>
            <a:endParaRPr lang="en-US" sz="1150" dirty="0"/>
          </a:p>
          <a:p>
            <a:pPr marL="0" indent="0">
              <a:buNone/>
            </a:pPr>
            <a:r>
              <a:rPr lang="en-US" sz="1150" i="1" dirty="0">
                <a:solidFill>
                  <a:srgbClr val="5C6770"/>
                </a:solidFill>
                <a:latin typeface="Calibri" pitchFamily="34" charset="0"/>
                <a:ea typeface="Calibri" pitchFamily="34" charset="-122"/>
                <a:cs typeface="Calibri" pitchFamily="34" charset="-120"/>
              </a:rPr>
              <a:t>A review is committed, with updates planned from 2027/28.</a:t>
            </a:r>
            <a:endParaRPr lang="en-US" sz="1150" dirty="0"/>
          </a:p>
        </p:txBody>
      </p:sp>
      <p:sp>
        <p:nvSpPr>
          <p:cNvPr id="9" name="Text 6"/>
          <p:cNvSpPr/>
          <p:nvPr/>
        </p:nvSpPr>
        <p:spPr>
          <a:xfrm>
            <a:off x="4343400" y="1417320"/>
            <a:ext cx="4343400" cy="320040"/>
          </a:xfrm>
          <a:prstGeom prst="rect">
            <a:avLst/>
          </a:prstGeom>
          <a:noFill/>
          <a:ln/>
        </p:spPr>
        <p:txBody>
          <a:bodyPr wrap="square" lIns="0" tIns="0" rIns="0" bIns="0" rtlCol="0" anchor="ctr"/>
          <a:lstStyle/>
          <a:p>
            <a:pPr marL="0" indent="0">
              <a:buNone/>
            </a:pPr>
            <a:r>
              <a:rPr lang="en-US" sz="1500" b="1" dirty="0">
                <a:solidFill>
                  <a:srgbClr val="003087"/>
                </a:solidFill>
                <a:latin typeface="Trebuchet MS" pitchFamily="34" charset="0"/>
                <a:ea typeface="Trebuchet MS" pitchFamily="34" charset="-122"/>
                <a:cs typeface="Trebuchet MS" pitchFamily="34" charset="-120"/>
              </a:rPr>
              <a:t>Regulatory changes from autumn 2026</a:t>
            </a:r>
            <a:endParaRPr lang="en-US" sz="1500" dirty="0"/>
          </a:p>
        </p:txBody>
      </p:sp>
      <p:sp>
        <p:nvSpPr>
          <p:cNvPr id="10" name="Text 7"/>
          <p:cNvSpPr/>
          <p:nvPr/>
        </p:nvSpPr>
        <p:spPr>
          <a:xfrm>
            <a:off x="4343400" y="1828800"/>
            <a:ext cx="4343400" cy="2103120"/>
          </a:xfrm>
          <a:prstGeom prst="rect">
            <a:avLst/>
          </a:prstGeom>
          <a:noFill/>
          <a:ln/>
        </p:spPr>
        <p:txBody>
          <a:bodyPr wrap="square" lIns="0" tIns="0" rIns="0" bIns="0" rtlCol="0" anchor="ctr"/>
          <a:lstStyle/>
          <a:p>
            <a:pPr marL="152400" indent="-152400">
              <a:spcAft>
                <a:spcPts val="800"/>
              </a:spcAft>
              <a:buSzPct val="100000"/>
              <a:buChar char="•"/>
            </a:pPr>
            <a:r>
              <a:rPr lang="en-US" sz="1150" b="1" dirty="0">
                <a:solidFill>
                  <a:srgbClr val="003087"/>
                </a:solidFill>
                <a:latin typeface="Calibri" pitchFamily="34" charset="0"/>
                <a:ea typeface="Calibri" pitchFamily="34" charset="-122"/>
                <a:cs typeface="Calibri" pitchFamily="34" charset="-120"/>
              </a:rPr>
              <a:t>Protected learning time:</a:t>
            </a:r>
            <a:r>
              <a:rPr lang="en-US" sz="1150" dirty="0">
                <a:solidFill>
                  <a:srgbClr val="212B32"/>
                </a:solidFill>
                <a:latin typeface="Calibri" pitchFamily="34" charset="0"/>
                <a:ea typeface="Calibri" pitchFamily="34" charset="-122"/>
                <a:cs typeface="Calibri" pitchFamily="34" charset="-120"/>
              </a:rPr>
              <a:t> pharmacies can close up to 4 hours a day, once a month, for learning and development.</a:t>
            </a:r>
            <a:endParaRPr lang="en-US" sz="1150" dirty="0"/>
          </a:p>
          <a:p>
            <a:pPr marL="152400" indent="-152400">
              <a:spcAft>
                <a:spcPts val="800"/>
              </a:spcAft>
              <a:buSzPct val="100000"/>
              <a:buChar char="•"/>
            </a:pPr>
            <a:r>
              <a:rPr lang="en-US" sz="1150" b="1" dirty="0">
                <a:solidFill>
                  <a:srgbClr val="003087"/>
                </a:solidFill>
                <a:latin typeface="Calibri" pitchFamily="34" charset="0"/>
                <a:ea typeface="Calibri" pitchFamily="34" charset="-122"/>
                <a:cs typeface="Calibri" pitchFamily="34" charset="-120"/>
              </a:rPr>
              <a:t>DBS checks</a:t>
            </a:r>
            <a:r>
              <a:rPr lang="en-US" sz="1150" dirty="0">
                <a:solidFill>
                  <a:srgbClr val="212B32"/>
                </a:solidFill>
                <a:latin typeface="Calibri" pitchFamily="34" charset="0"/>
                <a:ea typeface="Calibri" pitchFamily="34" charset="-122"/>
                <a:cs typeface="Calibri" pitchFamily="34" charset="-120"/>
              </a:rPr>
              <a:t> move from PQS into the terms of service.</a:t>
            </a:r>
            <a:endParaRPr lang="en-US" sz="1150" dirty="0"/>
          </a:p>
          <a:p>
            <a:pPr marL="152400" indent="-152400">
              <a:spcAft>
                <a:spcPts val="800"/>
              </a:spcAft>
              <a:buSzPct val="100000"/>
              <a:buChar char="•"/>
            </a:pPr>
            <a:r>
              <a:rPr lang="en-US" sz="1150" b="1" dirty="0">
                <a:solidFill>
                  <a:srgbClr val="003087"/>
                </a:solidFill>
                <a:latin typeface="Calibri" pitchFamily="34" charset="0"/>
                <a:ea typeface="Calibri" pitchFamily="34" charset="-122"/>
                <a:cs typeface="Calibri" pitchFamily="34" charset="-120"/>
              </a:rPr>
              <a:t>IP pharmacies:</a:t>
            </a:r>
            <a:r>
              <a:rPr lang="en-US" sz="1150" dirty="0">
                <a:solidFill>
                  <a:srgbClr val="212B32"/>
                </a:solidFill>
                <a:latin typeface="Calibri" pitchFamily="34" charset="0"/>
                <a:ea typeface="Calibri" pitchFamily="34" charset="-122"/>
                <a:cs typeface="Calibri" pitchFamily="34" charset="-120"/>
              </a:rPr>
              <a:t> new requirements for NHS clinical services, including use of an approved EPS system.</a:t>
            </a:r>
            <a:endParaRPr lang="en-US" sz="1150" dirty="0"/>
          </a:p>
        </p:txBody>
      </p:sp>
      <p:sp>
        <p:nvSpPr>
          <p:cNvPr id="11" name="Text 8"/>
          <p:cNvSpPr/>
          <p:nvPr/>
        </p:nvSpPr>
        <p:spPr>
          <a:xfrm>
            <a:off x="4343400" y="4023360"/>
            <a:ext cx="4343400" cy="502920"/>
          </a:xfrm>
          <a:prstGeom prst="rect">
            <a:avLst/>
          </a:prstGeom>
          <a:noFill/>
          <a:ln/>
        </p:spPr>
        <p:txBody>
          <a:bodyPr wrap="square" lIns="0" tIns="0" rIns="0" bIns="0" rtlCol="0" anchor="ctr"/>
          <a:lstStyle/>
          <a:p>
            <a:pPr marL="0" indent="0">
              <a:buNone/>
            </a:pPr>
            <a:endParaRPr lang="en-US" sz="1050" dirty="0"/>
          </a:p>
        </p:txBody>
      </p:sp>
      <p:sp>
        <p:nvSpPr>
          <p:cNvPr id="12" name="Text 9"/>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13" name="Text 10"/>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11 / 27</a:t>
            </a:r>
            <a:endParaRPr lang="en-US" sz="8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WORKLOAD</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Campaigns &amp; Audit: A Lighter Load</a:t>
            </a:r>
            <a:endParaRPr lang="en-US" sz="2800" dirty="0"/>
          </a:p>
        </p:txBody>
      </p:sp>
      <p:sp>
        <p:nvSpPr>
          <p:cNvPr id="4" name="Shape 2"/>
          <p:cNvSpPr/>
          <p:nvPr/>
        </p:nvSpPr>
        <p:spPr>
          <a:xfrm>
            <a:off x="457200" y="1463040"/>
            <a:ext cx="2651760" cy="1828800"/>
          </a:xfrm>
          <a:prstGeom prst="roundRect">
            <a:avLst>
              <a:gd name="adj" fmla="val 4000"/>
            </a:avLst>
          </a:prstGeom>
          <a:solidFill>
            <a:srgbClr val="E8F1FA"/>
          </a:solidFill>
          <a:ln/>
        </p:spPr>
        <p:txBody>
          <a:bodyPr/>
          <a:lstStyle/>
          <a:p>
            <a:endParaRPr lang="en-GB"/>
          </a:p>
        </p:txBody>
      </p:sp>
      <p:sp>
        <p:nvSpPr>
          <p:cNvPr id="5" name="Text 3"/>
          <p:cNvSpPr/>
          <p:nvPr/>
        </p:nvSpPr>
        <p:spPr>
          <a:xfrm>
            <a:off x="457200" y="1627632"/>
            <a:ext cx="2651760" cy="868680"/>
          </a:xfrm>
          <a:prstGeom prst="rect">
            <a:avLst/>
          </a:prstGeom>
          <a:noFill/>
          <a:ln/>
        </p:spPr>
        <p:txBody>
          <a:bodyPr wrap="square" lIns="0" tIns="0" rIns="0" bIns="0" rtlCol="0" anchor="ctr"/>
          <a:lstStyle/>
          <a:p>
            <a:pPr marL="0" indent="0" algn="ctr">
              <a:buNone/>
            </a:pPr>
            <a:r>
              <a:rPr lang="en-US" sz="5400" b="1" dirty="0">
                <a:solidFill>
                  <a:srgbClr val="005EB8"/>
                </a:solidFill>
                <a:latin typeface="Trebuchet MS" pitchFamily="34" charset="0"/>
                <a:ea typeface="Trebuchet MS" pitchFamily="34" charset="-122"/>
                <a:cs typeface="Trebuchet MS" pitchFamily="34" charset="-120"/>
              </a:rPr>
              <a:t>2</a:t>
            </a:r>
            <a:endParaRPr lang="en-US" sz="5400" dirty="0"/>
          </a:p>
        </p:txBody>
      </p:sp>
      <p:sp>
        <p:nvSpPr>
          <p:cNvPr id="6" name="Text 4"/>
          <p:cNvSpPr/>
          <p:nvPr/>
        </p:nvSpPr>
        <p:spPr>
          <a:xfrm>
            <a:off x="640080" y="2542032"/>
            <a:ext cx="2286000" cy="640080"/>
          </a:xfrm>
          <a:prstGeom prst="rect">
            <a:avLst/>
          </a:prstGeom>
          <a:noFill/>
          <a:ln/>
        </p:spPr>
        <p:txBody>
          <a:bodyPr wrap="square" lIns="0" tIns="0" rIns="0" bIns="0" rtlCol="0" anchor="ctr"/>
          <a:lstStyle/>
          <a:p>
            <a:pPr marL="0" indent="0" algn="ctr">
              <a:buNone/>
            </a:pPr>
            <a:r>
              <a:rPr lang="en-US" sz="1100" dirty="0">
                <a:solidFill>
                  <a:srgbClr val="212B32"/>
                </a:solidFill>
                <a:latin typeface="Calibri" pitchFamily="34" charset="0"/>
                <a:ea typeface="Calibri" pitchFamily="34" charset="-122"/>
                <a:cs typeface="Calibri" pitchFamily="34" charset="-120"/>
              </a:rPr>
              <a:t>national health campaigns</a:t>
            </a:r>
            <a:endParaRPr lang="en-US" sz="1100" dirty="0"/>
          </a:p>
          <a:p>
            <a:pPr marL="0" indent="0" algn="ctr">
              <a:buNone/>
            </a:pPr>
            <a:r>
              <a:rPr lang="en-US" sz="1100" dirty="0">
                <a:solidFill>
                  <a:srgbClr val="212B32"/>
                </a:solidFill>
                <a:latin typeface="Calibri" pitchFamily="34" charset="0"/>
                <a:ea typeface="Calibri" pitchFamily="34" charset="-122"/>
                <a:cs typeface="Calibri" pitchFamily="34" charset="-120"/>
              </a:rPr>
              <a:t>(maximum)</a:t>
            </a:r>
            <a:endParaRPr lang="en-US" sz="1100" dirty="0"/>
          </a:p>
        </p:txBody>
      </p:sp>
      <p:sp>
        <p:nvSpPr>
          <p:cNvPr id="7" name="Shape 5"/>
          <p:cNvSpPr/>
          <p:nvPr/>
        </p:nvSpPr>
        <p:spPr>
          <a:xfrm>
            <a:off x="3291840" y="1463040"/>
            <a:ext cx="2651760" cy="1828800"/>
          </a:xfrm>
          <a:prstGeom prst="roundRect">
            <a:avLst>
              <a:gd name="adj" fmla="val 4000"/>
            </a:avLst>
          </a:prstGeom>
          <a:solidFill>
            <a:srgbClr val="E8F1FA"/>
          </a:solidFill>
          <a:ln/>
        </p:spPr>
        <p:txBody>
          <a:bodyPr/>
          <a:lstStyle/>
          <a:p>
            <a:endParaRPr lang="en-GB"/>
          </a:p>
        </p:txBody>
      </p:sp>
      <p:sp>
        <p:nvSpPr>
          <p:cNvPr id="8" name="Text 6"/>
          <p:cNvSpPr/>
          <p:nvPr/>
        </p:nvSpPr>
        <p:spPr>
          <a:xfrm>
            <a:off x="3291840" y="1627632"/>
            <a:ext cx="2651760" cy="868680"/>
          </a:xfrm>
          <a:prstGeom prst="rect">
            <a:avLst/>
          </a:prstGeom>
          <a:noFill/>
          <a:ln/>
        </p:spPr>
        <p:txBody>
          <a:bodyPr wrap="square" lIns="0" tIns="0" rIns="0" bIns="0" rtlCol="0" anchor="ctr"/>
          <a:lstStyle/>
          <a:p>
            <a:pPr marL="0" indent="0" algn="ctr">
              <a:buNone/>
            </a:pPr>
            <a:r>
              <a:rPr lang="en-US" sz="5400" b="1" dirty="0">
                <a:solidFill>
                  <a:srgbClr val="005EB8"/>
                </a:solidFill>
                <a:latin typeface="Trebuchet MS" pitchFamily="34" charset="0"/>
                <a:ea typeface="Trebuchet MS" pitchFamily="34" charset="-122"/>
                <a:cs typeface="Trebuchet MS" pitchFamily="34" charset="-120"/>
              </a:rPr>
              <a:t>2</a:t>
            </a:r>
            <a:endParaRPr lang="en-US" sz="5400" dirty="0"/>
          </a:p>
        </p:txBody>
      </p:sp>
      <p:sp>
        <p:nvSpPr>
          <p:cNvPr id="9" name="Text 7"/>
          <p:cNvSpPr/>
          <p:nvPr/>
        </p:nvSpPr>
        <p:spPr>
          <a:xfrm>
            <a:off x="3474720" y="2542032"/>
            <a:ext cx="2286000" cy="640080"/>
          </a:xfrm>
          <a:prstGeom prst="rect">
            <a:avLst/>
          </a:prstGeom>
          <a:noFill/>
          <a:ln/>
        </p:spPr>
        <p:txBody>
          <a:bodyPr wrap="square" lIns="0" tIns="0" rIns="0" bIns="0" rtlCol="0" anchor="ctr"/>
          <a:lstStyle/>
          <a:p>
            <a:pPr marL="0" indent="0" algn="ctr">
              <a:buNone/>
            </a:pPr>
            <a:r>
              <a:rPr lang="en-US" sz="1100" dirty="0">
                <a:solidFill>
                  <a:srgbClr val="212B32"/>
                </a:solidFill>
                <a:latin typeface="Calibri" pitchFamily="34" charset="0"/>
                <a:ea typeface="Calibri" pitchFamily="34" charset="-122"/>
                <a:cs typeface="Calibri" pitchFamily="34" charset="-120"/>
              </a:rPr>
              <a:t>local campaigns led by</a:t>
            </a:r>
            <a:endParaRPr lang="en-US" sz="1100" dirty="0"/>
          </a:p>
          <a:p>
            <a:pPr marL="0" indent="0" algn="ctr">
              <a:buNone/>
            </a:pPr>
            <a:r>
              <a:rPr lang="en-US" sz="1100" dirty="0">
                <a:solidFill>
                  <a:srgbClr val="212B32"/>
                </a:solidFill>
                <a:latin typeface="Calibri" pitchFamily="34" charset="0"/>
                <a:ea typeface="Calibri" pitchFamily="34" charset="-122"/>
                <a:cs typeface="Calibri" pitchFamily="34" charset="-120"/>
              </a:rPr>
              <a:t>integrated care boards (maximum)</a:t>
            </a:r>
            <a:endParaRPr lang="en-US" sz="1100" dirty="0"/>
          </a:p>
        </p:txBody>
      </p:sp>
      <p:sp>
        <p:nvSpPr>
          <p:cNvPr id="10" name="Shape 8"/>
          <p:cNvSpPr/>
          <p:nvPr/>
        </p:nvSpPr>
        <p:spPr>
          <a:xfrm>
            <a:off x="6126480" y="1463040"/>
            <a:ext cx="2651760" cy="1828800"/>
          </a:xfrm>
          <a:prstGeom prst="roundRect">
            <a:avLst>
              <a:gd name="adj" fmla="val 4000"/>
            </a:avLst>
          </a:prstGeom>
          <a:solidFill>
            <a:srgbClr val="E8F1FA"/>
          </a:solidFill>
          <a:ln/>
        </p:spPr>
        <p:txBody>
          <a:bodyPr/>
          <a:lstStyle/>
          <a:p>
            <a:endParaRPr lang="en-GB"/>
          </a:p>
        </p:txBody>
      </p:sp>
      <p:sp>
        <p:nvSpPr>
          <p:cNvPr id="11" name="Text 9"/>
          <p:cNvSpPr/>
          <p:nvPr/>
        </p:nvSpPr>
        <p:spPr>
          <a:xfrm>
            <a:off x="6126480" y="1627632"/>
            <a:ext cx="2651760" cy="868680"/>
          </a:xfrm>
          <a:prstGeom prst="rect">
            <a:avLst/>
          </a:prstGeom>
          <a:noFill/>
          <a:ln/>
        </p:spPr>
        <p:txBody>
          <a:bodyPr wrap="square" lIns="0" tIns="0" rIns="0" bIns="0" rtlCol="0" anchor="ctr"/>
          <a:lstStyle/>
          <a:p>
            <a:pPr marL="0" indent="0" algn="ctr">
              <a:buNone/>
            </a:pPr>
            <a:r>
              <a:rPr lang="en-US" sz="5400" b="1" dirty="0">
                <a:solidFill>
                  <a:srgbClr val="007F3B"/>
                </a:solidFill>
                <a:latin typeface="Trebuchet MS" pitchFamily="34" charset="0"/>
                <a:ea typeface="Trebuchet MS" pitchFamily="34" charset="-122"/>
                <a:cs typeface="Trebuchet MS" pitchFamily="34" charset="-120"/>
              </a:rPr>
              <a:t>0</a:t>
            </a:r>
            <a:endParaRPr lang="en-US" sz="5400" dirty="0"/>
          </a:p>
        </p:txBody>
      </p:sp>
      <p:sp>
        <p:nvSpPr>
          <p:cNvPr id="12" name="Text 10"/>
          <p:cNvSpPr/>
          <p:nvPr/>
        </p:nvSpPr>
        <p:spPr>
          <a:xfrm>
            <a:off x="6309360" y="2542032"/>
            <a:ext cx="2286000" cy="640080"/>
          </a:xfrm>
          <a:prstGeom prst="rect">
            <a:avLst/>
          </a:prstGeom>
          <a:noFill/>
          <a:ln/>
        </p:spPr>
        <p:txBody>
          <a:bodyPr wrap="square" lIns="0" tIns="0" rIns="0" bIns="0" rtlCol="0" anchor="ctr"/>
          <a:lstStyle/>
          <a:p>
            <a:pPr marL="0" indent="0" algn="ctr">
              <a:buNone/>
            </a:pPr>
            <a:r>
              <a:rPr lang="en-US" sz="1100" dirty="0">
                <a:solidFill>
                  <a:srgbClr val="212B32"/>
                </a:solidFill>
                <a:latin typeface="Calibri" pitchFamily="34" charset="0"/>
                <a:ea typeface="Calibri" pitchFamily="34" charset="-122"/>
                <a:cs typeface="Calibri" pitchFamily="34" charset="-120"/>
              </a:rPr>
              <a:t>national clinical audits required —</a:t>
            </a:r>
            <a:endParaRPr lang="en-US" sz="1100" dirty="0"/>
          </a:p>
          <a:p>
            <a:pPr marL="0" indent="0" algn="ctr">
              <a:buNone/>
            </a:pPr>
            <a:r>
              <a:rPr lang="en-US" sz="1100" dirty="0">
                <a:solidFill>
                  <a:srgbClr val="212B32"/>
                </a:solidFill>
                <a:latin typeface="Calibri" pitchFamily="34" charset="0"/>
                <a:ea typeface="Calibri" pitchFamily="34" charset="-122"/>
                <a:cs typeface="Calibri" pitchFamily="34" charset="-120"/>
              </a:rPr>
              <a:t>only the audit within PQS</a:t>
            </a:r>
            <a:endParaRPr lang="en-US" sz="1100" dirty="0"/>
          </a:p>
        </p:txBody>
      </p:sp>
      <p:sp>
        <p:nvSpPr>
          <p:cNvPr id="13" name="Text 11"/>
          <p:cNvSpPr/>
          <p:nvPr/>
        </p:nvSpPr>
        <p:spPr>
          <a:xfrm>
            <a:off x="457200" y="3611880"/>
            <a:ext cx="8229600" cy="685800"/>
          </a:xfrm>
          <a:prstGeom prst="rect">
            <a:avLst/>
          </a:prstGeom>
          <a:noFill/>
          <a:ln/>
        </p:spPr>
        <p:txBody>
          <a:bodyPr wrap="square" lIns="0" tIns="0" rIns="0" bIns="0" rtlCol="0" anchor="ctr"/>
          <a:lstStyle/>
          <a:p>
            <a:pPr marL="0" indent="0">
              <a:buNone/>
            </a:pPr>
            <a:r>
              <a:rPr lang="en-US" sz="1300" b="1" dirty="0">
                <a:solidFill>
                  <a:srgbClr val="003087"/>
                </a:solidFill>
                <a:latin typeface="Calibri" pitchFamily="34" charset="0"/>
                <a:ea typeface="Calibri" pitchFamily="34" charset="-122"/>
                <a:cs typeface="Calibri" pitchFamily="34" charset="-120"/>
              </a:rPr>
              <a:t>What this means for contractors: </a:t>
            </a:r>
            <a:r>
              <a:rPr lang="en-US" sz="1300" dirty="0">
                <a:solidFill>
                  <a:srgbClr val="212B32"/>
                </a:solidFill>
                <a:latin typeface="Calibri" pitchFamily="34" charset="0"/>
                <a:ea typeface="Calibri" pitchFamily="34" charset="-122"/>
                <a:cs typeface="Calibri" pitchFamily="34" charset="-120"/>
              </a:rPr>
              <a:t>fewer mandated campaigns and no standalone national audit in 2026/27 frees up time for the bigger priorities  </a:t>
            </a:r>
          </a:p>
          <a:p>
            <a:pPr marL="285750" indent="-285750">
              <a:buFont typeface="Arial" panose="020B0604020202020204" pitchFamily="34" charset="0"/>
              <a:buChar char="•"/>
            </a:pPr>
            <a:r>
              <a:rPr lang="en-US" sz="1300" dirty="0">
                <a:solidFill>
                  <a:srgbClr val="212B32"/>
                </a:solidFill>
                <a:latin typeface="Calibri" pitchFamily="34" charset="0"/>
                <a:ea typeface="Calibri" pitchFamily="34" charset="-122"/>
                <a:cs typeface="Calibri" pitchFamily="34" charset="-120"/>
              </a:rPr>
              <a:t>embedding IP and hitting PQS criteria</a:t>
            </a:r>
            <a:endParaRPr lang="en-US" sz="1300" dirty="0"/>
          </a:p>
        </p:txBody>
      </p:sp>
      <p:sp>
        <p:nvSpPr>
          <p:cNvPr id="14" name="Text 12"/>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15" name="Text 13"/>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12 / 27</a:t>
            </a:r>
            <a:endParaRPr lang="en-US" sz="8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KEY DATES</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2026/27 Timeline at a Glance</a:t>
            </a:r>
            <a:endParaRPr lang="en-US" sz="2800" dirty="0"/>
          </a:p>
        </p:txBody>
      </p:sp>
      <p:sp>
        <p:nvSpPr>
          <p:cNvPr id="4" name="Shape 2"/>
          <p:cNvSpPr/>
          <p:nvPr/>
        </p:nvSpPr>
        <p:spPr>
          <a:xfrm>
            <a:off x="1143000" y="1691640"/>
            <a:ext cx="0" cy="2697480"/>
          </a:xfrm>
          <a:prstGeom prst="line">
            <a:avLst/>
          </a:prstGeom>
          <a:noFill/>
          <a:ln w="25400">
            <a:solidFill>
              <a:srgbClr val="C9D6E3"/>
            </a:solidFill>
            <a:prstDash val="solid"/>
          </a:ln>
        </p:spPr>
        <p:txBody>
          <a:bodyPr/>
          <a:lstStyle/>
          <a:p>
            <a:endParaRPr lang="en-GB"/>
          </a:p>
        </p:txBody>
      </p:sp>
      <p:sp>
        <p:nvSpPr>
          <p:cNvPr id="5" name="Shape 3"/>
          <p:cNvSpPr/>
          <p:nvPr/>
        </p:nvSpPr>
        <p:spPr>
          <a:xfrm>
            <a:off x="1033272" y="1581912"/>
            <a:ext cx="219456" cy="219456"/>
          </a:xfrm>
          <a:prstGeom prst="ellipse">
            <a:avLst/>
          </a:prstGeom>
          <a:solidFill>
            <a:srgbClr val="005EB8"/>
          </a:solidFill>
          <a:ln w="19050">
            <a:solidFill>
              <a:srgbClr val="FFFFFF"/>
            </a:solidFill>
            <a:prstDash val="solid"/>
          </a:ln>
        </p:spPr>
        <p:txBody>
          <a:bodyPr/>
          <a:lstStyle/>
          <a:p>
            <a:endParaRPr lang="en-GB"/>
          </a:p>
        </p:txBody>
      </p:sp>
      <p:sp>
        <p:nvSpPr>
          <p:cNvPr id="6" name="Text 4"/>
          <p:cNvSpPr/>
          <p:nvPr/>
        </p:nvSpPr>
        <p:spPr>
          <a:xfrm>
            <a:off x="1417320" y="1481328"/>
            <a:ext cx="1417320" cy="411480"/>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April 2026</a:t>
            </a:r>
            <a:endParaRPr lang="en-US" sz="1250" dirty="0"/>
          </a:p>
        </p:txBody>
      </p:sp>
      <p:sp>
        <p:nvSpPr>
          <p:cNvPr id="7" name="Text 5"/>
          <p:cNvSpPr/>
          <p:nvPr/>
        </p:nvSpPr>
        <p:spPr>
          <a:xfrm>
            <a:off x="2880360" y="1481328"/>
            <a:ext cx="5760720" cy="411480"/>
          </a:xfrm>
          <a:prstGeom prst="rect">
            <a:avLst/>
          </a:prstGeom>
          <a:noFill/>
          <a:ln/>
        </p:spPr>
        <p:txBody>
          <a:bodyPr wrap="square" lIns="0" tIns="0" rIns="0" bIns="0" rtlCol="0" anchor="ctr"/>
          <a:lstStyle/>
          <a:p>
            <a:pPr marL="0" indent="0">
              <a:buNone/>
            </a:pPr>
            <a:r>
              <a:rPr lang="en-US" sz="1200" dirty="0">
                <a:solidFill>
                  <a:srgbClr val="212B32"/>
                </a:solidFill>
                <a:latin typeface="Calibri" pitchFamily="34" charset="0"/>
                <a:ea typeface="Calibri" pitchFamily="34" charset="-122"/>
                <a:cs typeface="Calibri" pitchFamily="34" charset="-120"/>
              </a:rPr>
              <a:t>New contract year begins; £20m Category M uplift applied</a:t>
            </a:r>
            <a:endParaRPr lang="en-US" sz="1200" dirty="0"/>
          </a:p>
        </p:txBody>
      </p:sp>
      <p:sp>
        <p:nvSpPr>
          <p:cNvPr id="8" name="Shape 6"/>
          <p:cNvSpPr/>
          <p:nvPr/>
        </p:nvSpPr>
        <p:spPr>
          <a:xfrm>
            <a:off x="1033272" y="2084832"/>
            <a:ext cx="219456" cy="219456"/>
          </a:xfrm>
          <a:prstGeom prst="ellipse">
            <a:avLst/>
          </a:prstGeom>
          <a:solidFill>
            <a:srgbClr val="005EB8"/>
          </a:solidFill>
          <a:ln w="19050">
            <a:solidFill>
              <a:srgbClr val="FFFFFF"/>
            </a:solidFill>
            <a:prstDash val="solid"/>
          </a:ln>
        </p:spPr>
        <p:txBody>
          <a:bodyPr/>
          <a:lstStyle/>
          <a:p>
            <a:endParaRPr lang="en-GB"/>
          </a:p>
        </p:txBody>
      </p:sp>
      <p:sp>
        <p:nvSpPr>
          <p:cNvPr id="9" name="Text 7"/>
          <p:cNvSpPr/>
          <p:nvPr/>
        </p:nvSpPr>
        <p:spPr>
          <a:xfrm>
            <a:off x="1417320" y="1984248"/>
            <a:ext cx="1417320" cy="411480"/>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May 2026</a:t>
            </a:r>
            <a:endParaRPr lang="en-US" sz="1250" dirty="0"/>
          </a:p>
        </p:txBody>
      </p:sp>
      <p:sp>
        <p:nvSpPr>
          <p:cNvPr id="10" name="Text 8"/>
          <p:cNvSpPr/>
          <p:nvPr/>
        </p:nvSpPr>
        <p:spPr>
          <a:xfrm>
            <a:off x="2880360" y="1984248"/>
            <a:ext cx="5760720" cy="411480"/>
          </a:xfrm>
          <a:prstGeom prst="rect">
            <a:avLst/>
          </a:prstGeom>
          <a:noFill/>
          <a:ln/>
        </p:spPr>
        <p:txBody>
          <a:bodyPr wrap="square" lIns="0" tIns="0" rIns="0" bIns="0" rtlCol="0" anchor="ctr"/>
          <a:lstStyle/>
          <a:p>
            <a:pPr marL="0" indent="0">
              <a:buNone/>
            </a:pPr>
            <a:r>
              <a:rPr lang="en-US" sz="1200" dirty="0">
                <a:solidFill>
                  <a:srgbClr val="212B32"/>
                </a:solidFill>
                <a:latin typeface="Calibri" pitchFamily="34" charset="0"/>
                <a:ea typeface="Calibri" pitchFamily="34" charset="-122"/>
                <a:cs typeface="Calibri" pitchFamily="34" charset="-120"/>
              </a:rPr>
              <a:t>New £1.52 SAF takes effect (backdated)</a:t>
            </a:r>
            <a:endParaRPr lang="en-US" sz="1200" dirty="0"/>
          </a:p>
        </p:txBody>
      </p:sp>
      <p:sp>
        <p:nvSpPr>
          <p:cNvPr id="11" name="Shape 9"/>
          <p:cNvSpPr/>
          <p:nvPr/>
        </p:nvSpPr>
        <p:spPr>
          <a:xfrm>
            <a:off x="1033272" y="2587752"/>
            <a:ext cx="219456" cy="219456"/>
          </a:xfrm>
          <a:prstGeom prst="ellipse">
            <a:avLst/>
          </a:prstGeom>
          <a:solidFill>
            <a:srgbClr val="005EB8"/>
          </a:solidFill>
          <a:ln w="19050">
            <a:solidFill>
              <a:srgbClr val="FFFFFF"/>
            </a:solidFill>
            <a:prstDash val="solid"/>
          </a:ln>
        </p:spPr>
        <p:txBody>
          <a:bodyPr/>
          <a:lstStyle/>
          <a:p>
            <a:endParaRPr lang="en-GB"/>
          </a:p>
        </p:txBody>
      </p:sp>
      <p:sp>
        <p:nvSpPr>
          <p:cNvPr id="12" name="Text 10"/>
          <p:cNvSpPr/>
          <p:nvPr/>
        </p:nvSpPr>
        <p:spPr>
          <a:xfrm>
            <a:off x="1417320" y="2487168"/>
            <a:ext cx="1417320" cy="411480"/>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June 2026</a:t>
            </a:r>
            <a:endParaRPr lang="en-US" sz="1250" dirty="0"/>
          </a:p>
        </p:txBody>
      </p:sp>
      <p:sp>
        <p:nvSpPr>
          <p:cNvPr id="13" name="Text 11"/>
          <p:cNvSpPr/>
          <p:nvPr/>
        </p:nvSpPr>
        <p:spPr>
          <a:xfrm>
            <a:off x="2880360" y="2487168"/>
            <a:ext cx="5760720" cy="411480"/>
          </a:xfrm>
          <a:prstGeom prst="rect">
            <a:avLst/>
          </a:prstGeom>
          <a:noFill/>
          <a:ln/>
        </p:spPr>
        <p:txBody>
          <a:bodyPr wrap="square" lIns="0" tIns="0" rIns="0" bIns="0" rtlCol="0" anchor="ctr"/>
          <a:lstStyle/>
          <a:p>
            <a:pPr marL="0" indent="0">
              <a:buNone/>
            </a:pPr>
            <a:r>
              <a:rPr lang="en-US" sz="1200" dirty="0">
                <a:solidFill>
                  <a:srgbClr val="212B32"/>
                </a:solidFill>
                <a:latin typeface="Calibri" pitchFamily="34" charset="0"/>
                <a:ea typeface="Calibri" pitchFamily="34" charset="-122"/>
                <a:cs typeface="Calibri" pitchFamily="34" charset="-120"/>
              </a:rPr>
              <a:t>Early advanced SAF payments; PQS starts; new 0.9% NMS cap applies</a:t>
            </a:r>
            <a:endParaRPr lang="en-US" sz="1200" dirty="0"/>
          </a:p>
        </p:txBody>
      </p:sp>
      <p:sp>
        <p:nvSpPr>
          <p:cNvPr id="14" name="Shape 12"/>
          <p:cNvSpPr/>
          <p:nvPr/>
        </p:nvSpPr>
        <p:spPr>
          <a:xfrm>
            <a:off x="1033272" y="3090672"/>
            <a:ext cx="219456" cy="219456"/>
          </a:xfrm>
          <a:prstGeom prst="ellipse">
            <a:avLst/>
          </a:prstGeom>
          <a:solidFill>
            <a:srgbClr val="005EB8"/>
          </a:solidFill>
          <a:ln w="19050">
            <a:solidFill>
              <a:srgbClr val="FFFFFF"/>
            </a:solidFill>
            <a:prstDash val="solid"/>
          </a:ln>
        </p:spPr>
        <p:txBody>
          <a:bodyPr/>
          <a:lstStyle/>
          <a:p>
            <a:endParaRPr lang="en-GB"/>
          </a:p>
        </p:txBody>
      </p:sp>
      <p:sp>
        <p:nvSpPr>
          <p:cNvPr id="15" name="Text 13"/>
          <p:cNvSpPr/>
          <p:nvPr/>
        </p:nvSpPr>
        <p:spPr>
          <a:xfrm>
            <a:off x="1417320" y="2990088"/>
            <a:ext cx="1417320" cy="411480"/>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July 2026</a:t>
            </a:r>
            <a:endParaRPr lang="en-US" sz="1250" dirty="0"/>
          </a:p>
        </p:txBody>
      </p:sp>
      <p:sp>
        <p:nvSpPr>
          <p:cNvPr id="16" name="Text 14"/>
          <p:cNvSpPr/>
          <p:nvPr/>
        </p:nvSpPr>
        <p:spPr>
          <a:xfrm>
            <a:off x="2880360" y="2990088"/>
            <a:ext cx="5760720" cy="411480"/>
          </a:xfrm>
          <a:prstGeom prst="rect">
            <a:avLst/>
          </a:prstGeom>
          <a:noFill/>
          <a:ln/>
        </p:spPr>
        <p:txBody>
          <a:bodyPr wrap="square" lIns="0" tIns="0" rIns="0" bIns="0" rtlCol="0" anchor="ctr"/>
          <a:lstStyle/>
          <a:p>
            <a:pPr marL="0" indent="0">
              <a:buNone/>
            </a:pPr>
            <a:r>
              <a:rPr lang="en-US" sz="1200" dirty="0">
                <a:solidFill>
                  <a:srgbClr val="212B32"/>
                </a:solidFill>
                <a:latin typeface="Calibri" pitchFamily="34" charset="0"/>
                <a:ea typeface="Calibri" pitchFamily="34" charset="-122"/>
                <a:cs typeface="Calibri" pitchFamily="34" charset="-120"/>
              </a:rPr>
              <a:t>PQS aspiration claim window opens (now 80%)</a:t>
            </a:r>
            <a:endParaRPr lang="en-US" sz="1200" dirty="0"/>
          </a:p>
        </p:txBody>
      </p:sp>
      <p:sp>
        <p:nvSpPr>
          <p:cNvPr id="17" name="Shape 15"/>
          <p:cNvSpPr/>
          <p:nvPr/>
        </p:nvSpPr>
        <p:spPr>
          <a:xfrm>
            <a:off x="1033272" y="3593592"/>
            <a:ext cx="219456" cy="219456"/>
          </a:xfrm>
          <a:prstGeom prst="ellipse">
            <a:avLst/>
          </a:prstGeom>
          <a:solidFill>
            <a:srgbClr val="005EB8"/>
          </a:solidFill>
          <a:ln w="19050">
            <a:solidFill>
              <a:srgbClr val="FFFFFF"/>
            </a:solidFill>
            <a:prstDash val="solid"/>
          </a:ln>
        </p:spPr>
        <p:txBody>
          <a:bodyPr/>
          <a:lstStyle/>
          <a:p>
            <a:endParaRPr lang="en-GB"/>
          </a:p>
        </p:txBody>
      </p:sp>
      <p:sp>
        <p:nvSpPr>
          <p:cNvPr id="18" name="Text 16"/>
          <p:cNvSpPr/>
          <p:nvPr/>
        </p:nvSpPr>
        <p:spPr>
          <a:xfrm>
            <a:off x="1417320" y="3493008"/>
            <a:ext cx="1417320" cy="411480"/>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1 Sept 2026</a:t>
            </a:r>
            <a:endParaRPr lang="en-US" sz="1250" dirty="0"/>
          </a:p>
        </p:txBody>
      </p:sp>
      <p:sp>
        <p:nvSpPr>
          <p:cNvPr id="19" name="Text 17"/>
          <p:cNvSpPr/>
          <p:nvPr/>
        </p:nvSpPr>
        <p:spPr>
          <a:xfrm>
            <a:off x="2880360" y="3493008"/>
            <a:ext cx="5760720" cy="411480"/>
          </a:xfrm>
          <a:prstGeom prst="rect">
            <a:avLst/>
          </a:prstGeom>
          <a:noFill/>
          <a:ln/>
        </p:spPr>
        <p:txBody>
          <a:bodyPr wrap="square" lIns="0" tIns="0" rIns="0" bIns="0" rtlCol="0" anchor="ctr"/>
          <a:lstStyle/>
          <a:p>
            <a:pPr marL="0" indent="0">
              <a:buNone/>
            </a:pPr>
            <a:r>
              <a:rPr lang="en-US" sz="1200" dirty="0">
                <a:solidFill>
                  <a:srgbClr val="212B32"/>
                </a:solidFill>
                <a:latin typeface="Calibri" pitchFamily="34" charset="0"/>
                <a:ea typeface="Calibri" pitchFamily="34" charset="-122"/>
                <a:cs typeface="Calibri" pitchFamily="34" charset="-120"/>
              </a:rPr>
              <a:t>PQS aspiration payment made</a:t>
            </a:r>
            <a:endParaRPr lang="en-US" sz="1200" dirty="0"/>
          </a:p>
        </p:txBody>
      </p:sp>
      <p:sp>
        <p:nvSpPr>
          <p:cNvPr id="20" name="Shape 18"/>
          <p:cNvSpPr/>
          <p:nvPr/>
        </p:nvSpPr>
        <p:spPr>
          <a:xfrm>
            <a:off x="1033272" y="4096512"/>
            <a:ext cx="219456" cy="219456"/>
          </a:xfrm>
          <a:prstGeom prst="ellipse">
            <a:avLst/>
          </a:prstGeom>
          <a:solidFill>
            <a:srgbClr val="007F3B"/>
          </a:solidFill>
          <a:ln w="19050">
            <a:solidFill>
              <a:srgbClr val="FFFFFF"/>
            </a:solidFill>
            <a:prstDash val="solid"/>
          </a:ln>
        </p:spPr>
        <p:txBody>
          <a:bodyPr/>
          <a:lstStyle/>
          <a:p>
            <a:endParaRPr lang="en-GB"/>
          </a:p>
        </p:txBody>
      </p:sp>
      <p:sp>
        <p:nvSpPr>
          <p:cNvPr id="21" name="Text 19"/>
          <p:cNvSpPr/>
          <p:nvPr/>
        </p:nvSpPr>
        <p:spPr>
          <a:xfrm>
            <a:off x="1417320" y="3995928"/>
            <a:ext cx="1417320" cy="411480"/>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Autumn 2026</a:t>
            </a:r>
            <a:endParaRPr lang="en-US" sz="1250" dirty="0"/>
          </a:p>
        </p:txBody>
      </p:sp>
      <p:sp>
        <p:nvSpPr>
          <p:cNvPr id="22" name="Text 20"/>
          <p:cNvSpPr/>
          <p:nvPr/>
        </p:nvSpPr>
        <p:spPr>
          <a:xfrm>
            <a:off x="2880360" y="3995928"/>
            <a:ext cx="5760720" cy="411480"/>
          </a:xfrm>
          <a:prstGeom prst="rect">
            <a:avLst/>
          </a:prstGeom>
          <a:noFill/>
          <a:ln/>
        </p:spPr>
        <p:txBody>
          <a:bodyPr wrap="square" lIns="0" tIns="0" rIns="0" bIns="0" rtlCol="0" anchor="ctr"/>
          <a:lstStyle/>
          <a:p>
            <a:pPr marL="0" indent="0">
              <a:buNone/>
            </a:pPr>
            <a:r>
              <a:rPr lang="en-US" sz="1200" dirty="0">
                <a:solidFill>
                  <a:srgbClr val="212B32"/>
                </a:solidFill>
                <a:latin typeface="Calibri" pitchFamily="34" charset="0"/>
                <a:ea typeface="Calibri" pitchFamily="34" charset="-122"/>
                <a:cs typeface="Calibri" pitchFamily="34" charset="-120"/>
              </a:rPr>
              <a:t>National IP service launches; regulatory changes (incl. training closures) begin</a:t>
            </a:r>
            <a:endParaRPr lang="en-US" sz="1200" dirty="0"/>
          </a:p>
        </p:txBody>
      </p:sp>
      <p:sp>
        <p:nvSpPr>
          <p:cNvPr id="23" name="Text 21"/>
          <p:cNvSpPr/>
          <p:nvPr/>
        </p:nvSpPr>
        <p:spPr>
          <a:xfrm>
            <a:off x="457200" y="4526280"/>
            <a:ext cx="8229600" cy="365760"/>
          </a:xfrm>
          <a:prstGeom prst="rect">
            <a:avLst/>
          </a:prstGeom>
          <a:noFill/>
          <a:ln/>
        </p:spPr>
        <p:txBody>
          <a:bodyPr wrap="square" lIns="0" tIns="0" rIns="0" bIns="0" rtlCol="0" anchor="ctr"/>
          <a:lstStyle/>
          <a:p>
            <a:pPr marL="0" indent="0">
              <a:buNone/>
            </a:pPr>
            <a:endParaRPr lang="en-US" sz="1050" dirty="0"/>
          </a:p>
        </p:txBody>
      </p:sp>
      <p:sp>
        <p:nvSpPr>
          <p:cNvPr id="24" name="Text 22"/>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25" name="Text 23"/>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13 / 27</a:t>
            </a:r>
            <a:endParaRPr lang="en-US" sz="8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BRINGING IT HOME</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What This Means for YOU</a:t>
            </a:r>
            <a:endParaRPr lang="en-US" sz="2800" dirty="0"/>
          </a:p>
        </p:txBody>
      </p:sp>
      <p:sp>
        <p:nvSpPr>
          <p:cNvPr id="4" name="Shape 2"/>
          <p:cNvSpPr/>
          <p:nvPr/>
        </p:nvSpPr>
        <p:spPr>
          <a:xfrm>
            <a:off x="457200" y="1371600"/>
            <a:ext cx="4069080" cy="1371600"/>
          </a:xfrm>
          <a:prstGeom prst="roundRect">
            <a:avLst>
              <a:gd name="adj" fmla="val 4000"/>
            </a:avLst>
          </a:prstGeom>
          <a:solidFill>
            <a:srgbClr val="E8F1FA"/>
          </a:solidFill>
          <a:ln/>
        </p:spPr>
        <p:txBody>
          <a:bodyPr/>
          <a:lstStyle/>
          <a:p>
            <a:endParaRPr lang="en-GB"/>
          </a:p>
        </p:txBody>
      </p:sp>
      <p:pic>
        <p:nvPicPr>
          <p:cNvPr id="5" name="Image 0" descr="preencoded.png"/>
          <p:cNvPicPr>
            <a:picLocks noChangeAspect="1"/>
          </p:cNvPicPr>
          <p:nvPr/>
        </p:nvPicPr>
        <p:blipFill>
          <a:blip r:embed="rId3"/>
          <a:stretch>
            <a:fillRect/>
          </a:stretch>
        </p:blipFill>
        <p:spPr>
          <a:xfrm>
            <a:off x="640080" y="1554480"/>
            <a:ext cx="292608" cy="292608"/>
          </a:xfrm>
          <a:prstGeom prst="rect">
            <a:avLst/>
          </a:prstGeom>
        </p:spPr>
      </p:pic>
      <p:sp>
        <p:nvSpPr>
          <p:cNvPr id="6" name="Text 3"/>
          <p:cNvSpPr/>
          <p:nvPr/>
        </p:nvSpPr>
        <p:spPr>
          <a:xfrm>
            <a:off x="1051560" y="1508760"/>
            <a:ext cx="3337560" cy="320040"/>
          </a:xfrm>
          <a:prstGeom prst="rect">
            <a:avLst/>
          </a:prstGeom>
          <a:noFill/>
          <a:ln/>
        </p:spPr>
        <p:txBody>
          <a:bodyPr wrap="square" lIns="0" tIns="0" rIns="0" bIns="0" rtlCol="0" anchor="ctr"/>
          <a:lstStyle/>
          <a:p>
            <a:pPr marL="0" indent="0">
              <a:buNone/>
            </a:pPr>
            <a:r>
              <a:rPr lang="en-US" sz="1300" b="1" dirty="0">
                <a:solidFill>
                  <a:srgbClr val="003087"/>
                </a:solidFill>
                <a:latin typeface="Trebuchet MS" pitchFamily="34" charset="0"/>
                <a:ea typeface="Trebuchet MS" pitchFamily="34" charset="-122"/>
                <a:cs typeface="Trebuchet MS" pitchFamily="34" charset="-120"/>
              </a:rPr>
              <a:t>Dispensing pays a little more</a:t>
            </a:r>
            <a:endParaRPr lang="en-US" sz="1300" dirty="0"/>
          </a:p>
        </p:txBody>
      </p:sp>
      <p:sp>
        <p:nvSpPr>
          <p:cNvPr id="7" name="Text 4"/>
          <p:cNvSpPr/>
          <p:nvPr/>
        </p:nvSpPr>
        <p:spPr>
          <a:xfrm>
            <a:off x="1051560" y="1828800"/>
            <a:ext cx="3337560" cy="868680"/>
          </a:xfrm>
          <a:prstGeom prst="rect">
            <a:avLst/>
          </a:prstGeom>
          <a:noFill/>
          <a:ln/>
        </p:spPr>
        <p:txBody>
          <a:bodyPr wrap="square" lIns="0" tIns="0" rIns="0" bIns="0" rtlCol="0" anchor="ctr"/>
          <a:lstStyle/>
          <a:p>
            <a:pPr marL="0" indent="0">
              <a:buNone/>
            </a:pPr>
            <a:r>
              <a:rPr lang="en-US" sz="1050" dirty="0">
                <a:solidFill>
                  <a:srgbClr val="212B32"/>
                </a:solidFill>
                <a:latin typeface="Calibri" pitchFamily="34" charset="0"/>
                <a:ea typeface="Calibri" pitchFamily="34" charset="-122"/>
                <a:cs typeface="Calibri" pitchFamily="34" charset="-120"/>
              </a:rPr>
              <a:t>Every item earns £1.52 instead of £1.46.  Accuracy and efficiency at the bench directly drive the uplift. Watch for backdated payments from June.</a:t>
            </a:r>
            <a:endParaRPr lang="en-US" sz="1050" dirty="0"/>
          </a:p>
        </p:txBody>
      </p:sp>
      <p:sp>
        <p:nvSpPr>
          <p:cNvPr id="8" name="Shape 5"/>
          <p:cNvSpPr/>
          <p:nvPr/>
        </p:nvSpPr>
        <p:spPr>
          <a:xfrm>
            <a:off x="4709160" y="1371600"/>
            <a:ext cx="4069080" cy="1371600"/>
          </a:xfrm>
          <a:prstGeom prst="roundRect">
            <a:avLst>
              <a:gd name="adj" fmla="val 4000"/>
            </a:avLst>
          </a:prstGeom>
          <a:solidFill>
            <a:srgbClr val="FFFFFF"/>
          </a:solidFill>
          <a:ln w="15875">
            <a:solidFill>
              <a:srgbClr val="C9D6E3"/>
            </a:solidFill>
            <a:prstDash val="solid"/>
          </a:ln>
        </p:spPr>
        <p:txBody>
          <a:bodyPr/>
          <a:lstStyle/>
          <a:p>
            <a:endParaRPr lang="en-GB"/>
          </a:p>
        </p:txBody>
      </p:sp>
      <p:pic>
        <p:nvPicPr>
          <p:cNvPr id="9" name="Image 1" descr="preencoded.png"/>
          <p:cNvPicPr>
            <a:picLocks noChangeAspect="1"/>
          </p:cNvPicPr>
          <p:nvPr/>
        </p:nvPicPr>
        <p:blipFill>
          <a:blip r:embed="rId3"/>
          <a:stretch>
            <a:fillRect/>
          </a:stretch>
        </p:blipFill>
        <p:spPr>
          <a:xfrm>
            <a:off x="4892040" y="1554480"/>
            <a:ext cx="292608" cy="292608"/>
          </a:xfrm>
          <a:prstGeom prst="rect">
            <a:avLst/>
          </a:prstGeom>
        </p:spPr>
      </p:pic>
      <p:sp>
        <p:nvSpPr>
          <p:cNvPr id="10" name="Text 6"/>
          <p:cNvSpPr/>
          <p:nvPr/>
        </p:nvSpPr>
        <p:spPr>
          <a:xfrm>
            <a:off x="5303520" y="1508760"/>
            <a:ext cx="3337560" cy="320040"/>
          </a:xfrm>
          <a:prstGeom prst="rect">
            <a:avLst/>
          </a:prstGeom>
          <a:noFill/>
          <a:ln/>
        </p:spPr>
        <p:txBody>
          <a:bodyPr wrap="square" lIns="0" tIns="0" rIns="0" bIns="0" rtlCol="0" anchor="ctr"/>
          <a:lstStyle/>
          <a:p>
            <a:pPr marL="0" indent="0">
              <a:buNone/>
            </a:pPr>
            <a:r>
              <a:rPr lang="en-US" sz="1300" b="1" dirty="0">
                <a:solidFill>
                  <a:srgbClr val="003087"/>
                </a:solidFill>
                <a:latin typeface="Trebuchet MS" pitchFamily="34" charset="0"/>
                <a:ea typeface="Trebuchet MS" pitchFamily="34" charset="-122"/>
                <a:cs typeface="Trebuchet MS" pitchFamily="34" charset="-120"/>
              </a:rPr>
              <a:t>Claims discipline still matters</a:t>
            </a:r>
            <a:endParaRPr lang="en-US" sz="1300" dirty="0"/>
          </a:p>
        </p:txBody>
      </p:sp>
      <p:sp>
        <p:nvSpPr>
          <p:cNvPr id="11" name="Text 7"/>
          <p:cNvSpPr/>
          <p:nvPr/>
        </p:nvSpPr>
        <p:spPr>
          <a:xfrm>
            <a:off x="5303520" y="1828800"/>
            <a:ext cx="3337560" cy="868680"/>
          </a:xfrm>
          <a:prstGeom prst="rect">
            <a:avLst/>
          </a:prstGeom>
          <a:noFill/>
          <a:ln/>
        </p:spPr>
        <p:txBody>
          <a:bodyPr wrap="square" lIns="0" tIns="0" rIns="0" bIns="0" rtlCol="0" anchor="ctr"/>
          <a:lstStyle/>
          <a:p>
            <a:pPr marL="0" indent="0">
              <a:buNone/>
            </a:pPr>
            <a:r>
              <a:rPr lang="en-US" sz="1050" dirty="0">
                <a:solidFill>
                  <a:srgbClr val="212B32"/>
                </a:solidFill>
                <a:latin typeface="Calibri" pitchFamily="34" charset="0"/>
                <a:ea typeface="Calibri" pitchFamily="34" charset="-122"/>
                <a:cs typeface="Calibri" pitchFamily="34" charset="-120"/>
              </a:rPr>
              <a:t>Keep Pharmacy First and NMS claims inside the 1-month window; the new 2-month late process is a safety net, not the routine.</a:t>
            </a:r>
            <a:endParaRPr lang="en-US" sz="1050" dirty="0"/>
          </a:p>
        </p:txBody>
      </p:sp>
      <p:sp>
        <p:nvSpPr>
          <p:cNvPr id="12" name="Shape 8"/>
          <p:cNvSpPr/>
          <p:nvPr/>
        </p:nvSpPr>
        <p:spPr>
          <a:xfrm>
            <a:off x="457200" y="2852928"/>
            <a:ext cx="4069080" cy="1371600"/>
          </a:xfrm>
          <a:prstGeom prst="roundRect">
            <a:avLst>
              <a:gd name="adj" fmla="val 4000"/>
            </a:avLst>
          </a:prstGeom>
          <a:solidFill>
            <a:srgbClr val="E8F1FA"/>
          </a:solidFill>
          <a:ln/>
        </p:spPr>
        <p:txBody>
          <a:bodyPr/>
          <a:lstStyle/>
          <a:p>
            <a:endParaRPr lang="en-GB"/>
          </a:p>
        </p:txBody>
      </p:sp>
      <p:pic>
        <p:nvPicPr>
          <p:cNvPr id="13" name="Image 2" descr="preencoded.png"/>
          <p:cNvPicPr>
            <a:picLocks noChangeAspect="1"/>
          </p:cNvPicPr>
          <p:nvPr/>
        </p:nvPicPr>
        <p:blipFill>
          <a:blip r:embed="rId3"/>
          <a:stretch>
            <a:fillRect/>
          </a:stretch>
        </p:blipFill>
        <p:spPr>
          <a:xfrm>
            <a:off x="640080" y="3035808"/>
            <a:ext cx="292608" cy="292608"/>
          </a:xfrm>
          <a:prstGeom prst="rect">
            <a:avLst/>
          </a:prstGeom>
        </p:spPr>
      </p:pic>
      <p:sp>
        <p:nvSpPr>
          <p:cNvPr id="14" name="Text 9"/>
          <p:cNvSpPr/>
          <p:nvPr/>
        </p:nvSpPr>
        <p:spPr>
          <a:xfrm>
            <a:off x="1051560" y="2990088"/>
            <a:ext cx="3337560" cy="320040"/>
          </a:xfrm>
          <a:prstGeom prst="rect">
            <a:avLst/>
          </a:prstGeom>
          <a:noFill/>
          <a:ln/>
        </p:spPr>
        <p:txBody>
          <a:bodyPr wrap="square" lIns="0" tIns="0" rIns="0" bIns="0" rtlCol="0" anchor="ctr"/>
          <a:lstStyle/>
          <a:p>
            <a:pPr marL="0" indent="0">
              <a:buNone/>
            </a:pPr>
            <a:r>
              <a:rPr lang="en-US" sz="1300" b="1" dirty="0">
                <a:solidFill>
                  <a:srgbClr val="003087"/>
                </a:solidFill>
                <a:latin typeface="Trebuchet MS" pitchFamily="34" charset="0"/>
                <a:ea typeface="Trebuchet MS" pitchFamily="34" charset="-122"/>
                <a:cs typeface="Trebuchet MS" pitchFamily="34" charset="-120"/>
              </a:rPr>
              <a:t>Get ready for prescribing</a:t>
            </a:r>
            <a:endParaRPr lang="en-US" sz="1300" dirty="0"/>
          </a:p>
        </p:txBody>
      </p:sp>
      <p:sp>
        <p:nvSpPr>
          <p:cNvPr id="15" name="Text 10"/>
          <p:cNvSpPr/>
          <p:nvPr/>
        </p:nvSpPr>
        <p:spPr>
          <a:xfrm>
            <a:off x="1051560" y="3310128"/>
            <a:ext cx="3337560" cy="868680"/>
          </a:xfrm>
          <a:prstGeom prst="rect">
            <a:avLst/>
          </a:prstGeom>
          <a:noFill/>
          <a:ln/>
        </p:spPr>
        <p:txBody>
          <a:bodyPr wrap="square" lIns="0" tIns="0" rIns="0" bIns="0" rtlCol="0" anchor="ctr"/>
          <a:lstStyle/>
          <a:p>
            <a:pPr marL="0" indent="0">
              <a:buNone/>
            </a:pPr>
            <a:r>
              <a:rPr lang="en-US" sz="1050" dirty="0">
                <a:solidFill>
                  <a:srgbClr val="212B32"/>
                </a:solidFill>
                <a:latin typeface="Calibri" pitchFamily="34" charset="0"/>
                <a:ea typeface="Calibri" pitchFamily="34" charset="-122"/>
                <a:cs typeface="Calibri" pitchFamily="34" charset="-120"/>
              </a:rPr>
              <a:t>IP launches in autumn.  Think about prescriber capacity, EPS readiness and sign-up so we capture the £500 set-up and £525/month fees from day one.</a:t>
            </a:r>
            <a:endParaRPr lang="en-US" sz="1050" dirty="0"/>
          </a:p>
        </p:txBody>
      </p:sp>
      <p:sp>
        <p:nvSpPr>
          <p:cNvPr id="16" name="Shape 11"/>
          <p:cNvSpPr/>
          <p:nvPr/>
        </p:nvSpPr>
        <p:spPr>
          <a:xfrm>
            <a:off x="4709160" y="2852928"/>
            <a:ext cx="4069080" cy="1371600"/>
          </a:xfrm>
          <a:prstGeom prst="roundRect">
            <a:avLst>
              <a:gd name="adj" fmla="val 4000"/>
            </a:avLst>
          </a:prstGeom>
          <a:solidFill>
            <a:srgbClr val="FFFFFF"/>
          </a:solidFill>
          <a:ln w="15875">
            <a:solidFill>
              <a:srgbClr val="C9D6E3"/>
            </a:solidFill>
            <a:prstDash val="solid"/>
          </a:ln>
        </p:spPr>
        <p:txBody>
          <a:bodyPr/>
          <a:lstStyle/>
          <a:p>
            <a:endParaRPr lang="en-GB"/>
          </a:p>
        </p:txBody>
      </p:sp>
      <p:pic>
        <p:nvPicPr>
          <p:cNvPr id="17" name="Image 3" descr="preencoded.png"/>
          <p:cNvPicPr>
            <a:picLocks noChangeAspect="1"/>
          </p:cNvPicPr>
          <p:nvPr/>
        </p:nvPicPr>
        <p:blipFill>
          <a:blip r:embed="rId3"/>
          <a:stretch>
            <a:fillRect/>
          </a:stretch>
        </p:blipFill>
        <p:spPr>
          <a:xfrm>
            <a:off x="4892040" y="3035808"/>
            <a:ext cx="292608" cy="292608"/>
          </a:xfrm>
          <a:prstGeom prst="rect">
            <a:avLst/>
          </a:prstGeom>
        </p:spPr>
      </p:pic>
      <p:sp>
        <p:nvSpPr>
          <p:cNvPr id="18" name="Text 12"/>
          <p:cNvSpPr/>
          <p:nvPr/>
        </p:nvSpPr>
        <p:spPr>
          <a:xfrm>
            <a:off x="5303520" y="2990088"/>
            <a:ext cx="3337560" cy="320040"/>
          </a:xfrm>
          <a:prstGeom prst="rect">
            <a:avLst/>
          </a:prstGeom>
          <a:noFill/>
          <a:ln/>
        </p:spPr>
        <p:txBody>
          <a:bodyPr wrap="square" lIns="0" tIns="0" rIns="0" bIns="0" rtlCol="0" anchor="ctr"/>
          <a:lstStyle/>
          <a:p>
            <a:pPr marL="0" indent="0">
              <a:buNone/>
            </a:pPr>
            <a:r>
              <a:rPr lang="en-US" sz="1300" b="1" dirty="0">
                <a:solidFill>
                  <a:srgbClr val="003087"/>
                </a:solidFill>
                <a:latin typeface="Trebuchet MS" pitchFamily="34" charset="0"/>
                <a:ea typeface="Trebuchet MS" pitchFamily="34" charset="-122"/>
                <a:cs typeface="Trebuchet MS" pitchFamily="34" charset="-120"/>
              </a:rPr>
              <a:t>PQS from June</a:t>
            </a:r>
            <a:endParaRPr lang="en-US" sz="1300" dirty="0"/>
          </a:p>
        </p:txBody>
      </p:sp>
      <p:sp>
        <p:nvSpPr>
          <p:cNvPr id="19" name="Text 13"/>
          <p:cNvSpPr/>
          <p:nvPr/>
        </p:nvSpPr>
        <p:spPr>
          <a:xfrm>
            <a:off x="5303520" y="3310128"/>
            <a:ext cx="3337560" cy="868680"/>
          </a:xfrm>
          <a:prstGeom prst="rect">
            <a:avLst/>
          </a:prstGeom>
          <a:noFill/>
          <a:ln/>
        </p:spPr>
        <p:txBody>
          <a:bodyPr wrap="square" lIns="0" tIns="0" rIns="0" bIns="0" rtlCol="0" anchor="ctr"/>
          <a:lstStyle/>
          <a:p>
            <a:pPr marL="0" indent="0">
              <a:buNone/>
            </a:pPr>
            <a:r>
              <a:rPr lang="en-US" sz="1050" dirty="0">
                <a:solidFill>
                  <a:srgbClr val="212B32"/>
                </a:solidFill>
                <a:latin typeface="Calibri" pitchFamily="34" charset="0"/>
                <a:ea typeface="Calibri" pitchFamily="34" charset="-122"/>
                <a:cs typeface="Calibri" pitchFamily="34" charset="-120"/>
              </a:rPr>
              <a:t>Plan early for the asthma e-assessment, the palliative care gateway, peer discussion/audit, and updated SOPs for urgent repeat medicines.</a:t>
            </a:r>
            <a:endParaRPr lang="en-US" sz="1050" dirty="0"/>
          </a:p>
        </p:txBody>
      </p:sp>
      <p:sp>
        <p:nvSpPr>
          <p:cNvPr id="20" name="Text 14"/>
          <p:cNvSpPr/>
          <p:nvPr/>
        </p:nvSpPr>
        <p:spPr>
          <a:xfrm>
            <a:off x="457200" y="4370832"/>
            <a:ext cx="8229600" cy="365760"/>
          </a:xfrm>
          <a:prstGeom prst="rect">
            <a:avLst/>
          </a:prstGeom>
          <a:noFill/>
          <a:ln/>
        </p:spPr>
        <p:txBody>
          <a:bodyPr wrap="square" lIns="0" tIns="0" rIns="0" bIns="0" rtlCol="0" anchor="ctr"/>
          <a:lstStyle/>
          <a:p>
            <a:pPr marL="0" indent="0">
              <a:buNone/>
            </a:pPr>
            <a:r>
              <a:rPr lang="en-US" sz="1100" i="1">
                <a:solidFill>
                  <a:srgbClr val="5C6770"/>
                </a:solidFill>
                <a:latin typeface="Calibri" pitchFamily="34" charset="0"/>
                <a:ea typeface="Calibri" pitchFamily="34" charset="-122"/>
                <a:cs typeface="Calibri" pitchFamily="34" charset="-120"/>
              </a:rPr>
              <a:t> Monthly </a:t>
            </a:r>
            <a:r>
              <a:rPr lang="en-US" sz="1100" i="1" dirty="0">
                <a:solidFill>
                  <a:srgbClr val="5C6770"/>
                </a:solidFill>
                <a:latin typeface="Calibri" pitchFamily="34" charset="0"/>
                <a:ea typeface="Calibri" pitchFamily="34" charset="-122"/>
                <a:cs typeface="Calibri" pitchFamily="34" charset="-120"/>
              </a:rPr>
              <a:t>4-hour training closure (from autumn) for protected team learning — IP, asthma training and SOP updates are obvious choices</a:t>
            </a:r>
            <a:endParaRPr lang="en-US" sz="1100" dirty="0"/>
          </a:p>
        </p:txBody>
      </p:sp>
      <p:sp>
        <p:nvSpPr>
          <p:cNvPr id="21" name="Text 15"/>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22" name="Text 16"/>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14 / 27</a:t>
            </a:r>
            <a:endParaRPr lang="en-US" sz="8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003087"/>
        </a:solidFill>
        <a:effectLst/>
      </p:bgPr>
    </p:bg>
    <p:spTree>
      <p:nvGrpSpPr>
        <p:cNvPr id="1" name=""/>
        <p:cNvGrpSpPr/>
        <p:nvPr/>
      </p:nvGrpSpPr>
      <p:grpSpPr>
        <a:xfrm>
          <a:off x="0" y="0"/>
          <a:ext cx="0" cy="0"/>
          <a:chOff x="0" y="0"/>
          <a:chExt cx="0" cy="0"/>
        </a:xfrm>
      </p:grpSpPr>
      <p:sp>
        <p:nvSpPr>
          <p:cNvPr id="2" name="Shape 0"/>
          <p:cNvSpPr/>
          <p:nvPr/>
        </p:nvSpPr>
        <p:spPr>
          <a:xfrm>
            <a:off x="-1371600" y="3108960"/>
            <a:ext cx="3840480" cy="3840480"/>
          </a:xfrm>
          <a:prstGeom prst="ellipse">
            <a:avLst/>
          </a:prstGeom>
          <a:solidFill>
            <a:srgbClr val="005EB8">
              <a:alpha val="40000"/>
            </a:srgbClr>
          </a:solidFill>
          <a:ln/>
        </p:spPr>
        <p:txBody>
          <a:bodyPr/>
          <a:lstStyle/>
          <a:p>
            <a:endParaRPr lang="en-GB"/>
          </a:p>
        </p:txBody>
      </p:sp>
      <p:sp>
        <p:nvSpPr>
          <p:cNvPr id="3" name="Text 1"/>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300" dirty="0">
                <a:solidFill>
                  <a:srgbClr val="9CC3E5"/>
                </a:solidFill>
                <a:latin typeface="Calibri" pitchFamily="34" charset="0"/>
                <a:ea typeface="Calibri" pitchFamily="34" charset="-122"/>
                <a:cs typeface="Calibri" pitchFamily="34" charset="-120"/>
              </a:rPr>
              <a:t>IN ONE SLIDE</a:t>
            </a:r>
            <a:endParaRPr lang="en-US" sz="1100" dirty="0"/>
          </a:p>
        </p:txBody>
      </p:sp>
      <p:sp>
        <p:nvSpPr>
          <p:cNvPr id="4" name="Text 2"/>
          <p:cNvSpPr/>
          <p:nvPr/>
        </p:nvSpPr>
        <p:spPr>
          <a:xfrm>
            <a:off x="457200" y="685800"/>
            <a:ext cx="8229600" cy="548640"/>
          </a:xfrm>
          <a:prstGeom prst="rect">
            <a:avLst/>
          </a:prstGeom>
          <a:noFill/>
          <a:ln/>
        </p:spPr>
        <p:txBody>
          <a:bodyPr wrap="square" lIns="0" tIns="0" rIns="0" bIns="0" rtlCol="0" anchor="ctr"/>
          <a:lstStyle/>
          <a:p>
            <a:pPr marL="0" indent="0">
              <a:buNone/>
            </a:pPr>
            <a:r>
              <a:rPr lang="en-US" sz="3000" b="1" dirty="0">
                <a:solidFill>
                  <a:srgbClr val="FFFFFF"/>
                </a:solidFill>
                <a:latin typeface="Trebuchet MS" pitchFamily="34" charset="0"/>
                <a:ea typeface="Trebuchet MS" pitchFamily="34" charset="-122"/>
                <a:cs typeface="Trebuchet MS" pitchFamily="34" charset="-120"/>
              </a:rPr>
              <a:t>The 2026/27 Deal, Summed Up</a:t>
            </a:r>
            <a:endParaRPr lang="en-US" sz="3000" dirty="0"/>
          </a:p>
        </p:txBody>
      </p:sp>
      <p:sp>
        <p:nvSpPr>
          <p:cNvPr id="5" name="Text 3"/>
          <p:cNvSpPr/>
          <p:nvPr/>
        </p:nvSpPr>
        <p:spPr>
          <a:xfrm>
            <a:off x="457200" y="1417320"/>
            <a:ext cx="8138160" cy="2743200"/>
          </a:xfrm>
          <a:prstGeom prst="rect">
            <a:avLst/>
          </a:prstGeom>
          <a:noFill/>
          <a:ln/>
        </p:spPr>
        <p:txBody>
          <a:bodyPr wrap="square" lIns="0" tIns="0" rIns="0" bIns="0" rtlCol="0" anchor="ctr"/>
          <a:lstStyle/>
          <a:p>
            <a:pPr marL="177800" indent="-177800">
              <a:spcAft>
                <a:spcPts val="1000"/>
              </a:spcAft>
              <a:buSzPct val="100000"/>
              <a:buChar char="•"/>
            </a:pPr>
            <a:r>
              <a:rPr lang="en-US" sz="1400" b="1" dirty="0">
                <a:solidFill>
                  <a:srgbClr val="FFFFFF"/>
                </a:solidFill>
                <a:latin typeface="Calibri" pitchFamily="34" charset="0"/>
                <a:ea typeface="Calibri" pitchFamily="34" charset="-122"/>
                <a:cs typeface="Calibri" pitchFamily="34" charset="-120"/>
              </a:rPr>
              <a:t>Stability first.</a:t>
            </a:r>
            <a:r>
              <a:rPr lang="en-US" sz="1400" dirty="0">
                <a:solidFill>
                  <a:srgbClr val="CADCFC"/>
                </a:solidFill>
                <a:latin typeface="Calibri" pitchFamily="34" charset="0"/>
                <a:ea typeface="Calibri" pitchFamily="34" charset="-122"/>
                <a:cs typeface="Calibri" pitchFamily="34" charset="-120"/>
              </a:rPr>
              <a:t> £3.636bn total (+10.3%), SAF up to £1.52, margin up £200m to £1.1bn, and up to £239m of historic over-delivery written off.</a:t>
            </a:r>
            <a:endParaRPr lang="en-US" sz="1400" dirty="0"/>
          </a:p>
          <a:p>
            <a:pPr marL="177800" indent="-177800">
              <a:spcAft>
                <a:spcPts val="1000"/>
              </a:spcAft>
              <a:buSzPct val="100000"/>
              <a:buChar char="•"/>
            </a:pPr>
            <a:r>
              <a:rPr lang="en-US" sz="1400" b="1" dirty="0">
                <a:solidFill>
                  <a:srgbClr val="FFFFFF"/>
                </a:solidFill>
                <a:latin typeface="Calibri" pitchFamily="34" charset="0"/>
                <a:ea typeface="Calibri" pitchFamily="34" charset="-122"/>
                <a:cs typeface="Calibri" pitchFamily="34" charset="-120"/>
              </a:rPr>
              <a:t>One guaranteed budget.</a:t>
            </a:r>
            <a:r>
              <a:rPr lang="en-US" sz="1400" dirty="0">
                <a:solidFill>
                  <a:srgbClr val="CADCFC"/>
                </a:solidFill>
                <a:latin typeface="Calibri" pitchFamily="34" charset="0"/>
                <a:ea typeface="Calibri" pitchFamily="34" charset="-122"/>
                <a:cs typeface="Calibri" pitchFamily="34" charset="-120"/>
              </a:rPr>
              <a:t> Pharmacy First is merged into the CPCF. No more underspend risk.</a:t>
            </a:r>
            <a:endParaRPr lang="en-US" sz="1400" dirty="0"/>
          </a:p>
          <a:p>
            <a:pPr marL="177800" indent="-177800">
              <a:spcAft>
                <a:spcPts val="1000"/>
              </a:spcAft>
              <a:buSzPct val="100000"/>
              <a:buChar char="•"/>
            </a:pPr>
            <a:r>
              <a:rPr lang="en-US" sz="1400" b="1" dirty="0">
                <a:solidFill>
                  <a:srgbClr val="FFFFFF"/>
                </a:solidFill>
                <a:latin typeface="Calibri" pitchFamily="34" charset="0"/>
                <a:ea typeface="Calibri" pitchFamily="34" charset="-122"/>
                <a:cs typeface="Calibri" pitchFamily="34" charset="-120"/>
              </a:rPr>
              <a:t>Prescribing arrives.</a:t>
            </a:r>
            <a:r>
              <a:rPr lang="en-US" sz="1400" dirty="0">
                <a:solidFill>
                  <a:srgbClr val="CADCFC"/>
                </a:solidFill>
                <a:latin typeface="Calibri" pitchFamily="34" charset="0"/>
                <a:ea typeface="Calibri" pitchFamily="34" charset="-122"/>
                <a:cs typeface="Calibri" pitchFamily="34" charset="-120"/>
              </a:rPr>
              <a:t> A national IP service from autumn 2026, with set-up, monthly and consultation fees.</a:t>
            </a:r>
            <a:endParaRPr lang="en-US" sz="1400" dirty="0"/>
          </a:p>
          <a:p>
            <a:pPr marL="177800" indent="-177800">
              <a:spcAft>
                <a:spcPts val="1000"/>
              </a:spcAft>
              <a:buSzPct val="100000"/>
              <a:buChar char="•"/>
            </a:pPr>
            <a:r>
              <a:rPr lang="en-US" sz="1400" b="1" dirty="0">
                <a:solidFill>
                  <a:srgbClr val="FFFFFF"/>
                </a:solidFill>
                <a:latin typeface="Calibri" pitchFamily="34" charset="0"/>
                <a:ea typeface="Calibri" pitchFamily="34" charset="-122"/>
                <a:cs typeface="Calibri" pitchFamily="34" charset="-120"/>
              </a:rPr>
              <a:t>Quality, focused.</a:t>
            </a:r>
            <a:r>
              <a:rPr lang="en-US" sz="1400" dirty="0">
                <a:solidFill>
                  <a:srgbClr val="CADCFC"/>
                </a:solidFill>
                <a:latin typeface="Calibri" pitchFamily="34" charset="0"/>
                <a:ea typeface="Calibri" pitchFamily="34" charset="-122"/>
                <a:cs typeface="Calibri" pitchFamily="34" charset="-120"/>
              </a:rPr>
              <a:t> A £20m PQS from June, lighter campaign/audit load, and protected training time.</a:t>
            </a:r>
            <a:endParaRPr lang="en-US" sz="1400" dirty="0"/>
          </a:p>
          <a:p>
            <a:pPr marL="177800" indent="-177800">
              <a:spcAft>
                <a:spcPts val="1000"/>
              </a:spcAft>
              <a:buSzPct val="100000"/>
              <a:buChar char="•"/>
            </a:pPr>
            <a:r>
              <a:rPr lang="en-US" sz="1400" b="1" dirty="0">
                <a:solidFill>
                  <a:srgbClr val="FFFFFF"/>
                </a:solidFill>
                <a:latin typeface="Calibri" pitchFamily="34" charset="0"/>
                <a:ea typeface="Calibri" pitchFamily="34" charset="-122"/>
                <a:cs typeface="Calibri" pitchFamily="34" charset="-120"/>
              </a:rPr>
              <a:t>More to come.</a:t>
            </a:r>
            <a:r>
              <a:rPr lang="en-US" sz="1400" dirty="0">
                <a:solidFill>
                  <a:srgbClr val="CADCFC"/>
                </a:solidFill>
                <a:latin typeface="Calibri" pitchFamily="34" charset="0"/>
                <a:ea typeface="Calibri" pitchFamily="34" charset="-122"/>
                <a:cs typeface="Calibri" pitchFamily="34" charset="-120"/>
              </a:rPr>
              <a:t> Government and CPE have committed to a joint programme of reform for a sustainable long-term model.</a:t>
            </a:r>
            <a:endParaRPr lang="en-US" sz="1400" dirty="0"/>
          </a:p>
        </p:txBody>
      </p:sp>
      <p:sp>
        <p:nvSpPr>
          <p:cNvPr id="6" name="Text 4"/>
          <p:cNvSpPr/>
          <p:nvPr/>
        </p:nvSpPr>
        <p:spPr>
          <a:xfrm>
            <a:off x="457200" y="4572000"/>
            <a:ext cx="8229600" cy="274320"/>
          </a:xfrm>
          <a:prstGeom prst="rect">
            <a:avLst/>
          </a:prstGeom>
          <a:noFill/>
          <a:ln/>
        </p:spPr>
        <p:txBody>
          <a:bodyPr wrap="square" lIns="0" tIns="0" rIns="0" bIns="0" rtlCol="0" anchor="ctr"/>
          <a:lstStyle/>
          <a:p>
            <a:pPr marL="0" indent="0">
              <a:buNone/>
            </a:pPr>
            <a:r>
              <a:rPr lang="en-US" sz="950" dirty="0">
                <a:solidFill>
                  <a:srgbClr val="8FAAD0"/>
                </a:solidFill>
                <a:latin typeface="Calibri" pitchFamily="34" charset="0"/>
                <a:ea typeface="Calibri" pitchFamily="34" charset="-122"/>
                <a:cs typeface="Calibri" pitchFamily="34" charset="-120"/>
              </a:rPr>
              <a:t>Source: CPCF 2026/27 joint letter — DHSC, NHS England &amp; Community Pharmacy England (gov.uk)</a:t>
            </a:r>
            <a:endParaRPr lang="en-US" sz="9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ection Divider">
    <p:bg>
      <p:bgPr>
        <a:solidFill>
          <a:srgbClr val="003087"/>
        </a:solidFill>
        <a:effectLst/>
      </p:bgPr>
    </p:bg>
    <p:spTree>
      <p:nvGrpSpPr>
        <p:cNvPr id="1" name=""/>
        <p:cNvGrpSpPr/>
        <p:nvPr/>
      </p:nvGrpSpPr>
      <p:grpSpPr>
        <a:xfrm>
          <a:off x="0" y="0"/>
          <a:ext cx="0" cy="0"/>
          <a:chOff x="0" y="0"/>
          <a:chExt cx="0" cy="0"/>
        </a:xfrm>
      </p:grpSpPr>
      <p:sp>
        <p:nvSpPr>
          <p:cNvPr id="2" name="Circle BG 1"/>
          <p:cNvSpPr/>
          <p:nvPr/>
        </p:nvSpPr>
        <p:spPr>
          <a:xfrm>
            <a:off x="6766560" y="-1280160"/>
            <a:ext cx="4023360" cy="4023360"/>
          </a:xfrm>
          <a:prstGeom prst="ellipse">
            <a:avLst/>
          </a:prstGeom>
          <a:solidFill>
            <a:srgbClr val="005EB8">
              <a:alpha val="45000"/>
            </a:srgbClr>
          </a:solidFill>
          <a:ln/>
        </p:spPr>
        <p:txBody>
          <a:bodyPr/>
          <a:lstStyle/>
          <a:p>
            <a:endParaRPr lang="en-GB"/>
          </a:p>
        </p:txBody>
      </p:sp>
      <p:sp>
        <p:nvSpPr>
          <p:cNvPr id="3" name="Circle BG 2"/>
          <p:cNvSpPr/>
          <p:nvPr/>
        </p:nvSpPr>
        <p:spPr>
          <a:xfrm>
            <a:off x="7772400" y="2560320"/>
            <a:ext cx="3108960" cy="3108960"/>
          </a:xfrm>
          <a:prstGeom prst="ellipse">
            <a:avLst/>
          </a:prstGeom>
          <a:solidFill>
            <a:srgbClr val="005EB8">
              <a:alpha val="30000"/>
            </a:srgbClr>
          </a:solidFill>
          <a:ln/>
        </p:spPr>
        <p:txBody>
          <a:bodyPr/>
          <a:lstStyle/>
          <a:p>
            <a:endParaRPr lang="en-GB"/>
          </a:p>
        </p:txBody>
      </p:sp>
      <p:sp>
        <p:nvSpPr>
          <p:cNvPr id="4" name="Circle BG 3"/>
          <p:cNvSpPr/>
          <p:nvPr/>
        </p:nvSpPr>
        <p:spPr>
          <a:xfrm>
            <a:off x="457200" y="502920"/>
            <a:ext cx="777240" cy="777240"/>
          </a:xfrm>
          <a:prstGeom prst="ellipse">
            <a:avLst/>
          </a:prstGeom>
          <a:solidFill>
            <a:srgbClr val="005EB8"/>
          </a:solidFill>
          <a:ln/>
        </p:spPr>
        <p:txBody>
          <a:bodyPr/>
          <a:lstStyle/>
          <a:p>
            <a:endParaRPr lang="en-GB"/>
          </a:p>
        </p:txBody>
      </p:sp>
      <p:sp>
        <p:nvSpPr>
          <p:cNvPr id="5" name="PartLabel"/>
          <p:cNvSpPr/>
          <p:nvPr/>
        </p:nvSpPr>
        <p:spPr>
          <a:xfrm>
            <a:off x="457200" y="1646540"/>
            <a:ext cx="8229600" cy="320040"/>
          </a:xfrm>
          <a:prstGeom prst="rect">
            <a:avLst/>
          </a:prstGeom>
          <a:noFill/>
          <a:ln/>
        </p:spPr>
        <p:txBody>
          <a:bodyPr wrap="square" lIns="0" tIns="0" rIns="0" bIns="0" rtlCol="0" anchor="ctr"/>
          <a:lstStyle/>
          <a:p>
            <a:pPr marL="0" indent="0">
              <a:buNone/>
            </a:pPr>
            <a:r>
              <a:rPr lang="en-US" sz="1400" b="1" spc="300" dirty="0">
                <a:solidFill>
                  <a:srgbClr val="9CC3E5"/>
                </a:solidFill>
                <a:latin typeface="Calibri" pitchFamily="34" charset="0"/>
                <a:ea typeface="Calibri" pitchFamily="34" charset="-122"/>
                <a:cs typeface="Calibri" pitchFamily="34" charset="-120"/>
              </a:rPr>
              <a:t>PART TWO</a:t>
            </a:r>
          </a:p>
        </p:txBody>
      </p:sp>
      <p:sp>
        <p:nvSpPr>
          <p:cNvPr id="6" name="DividerTitle"/>
          <p:cNvSpPr/>
          <p:nvPr/>
        </p:nvSpPr>
        <p:spPr>
          <a:xfrm>
            <a:off x="457200" y="1966580"/>
            <a:ext cx="8229600" cy="1280160"/>
          </a:xfrm>
          <a:prstGeom prst="rect">
            <a:avLst/>
          </a:prstGeom>
          <a:noFill/>
          <a:ln/>
        </p:spPr>
        <p:txBody>
          <a:bodyPr wrap="square" lIns="0" tIns="0" rIns="0" bIns="0" rtlCol="0" anchor="ctr"/>
          <a:lstStyle/>
          <a:p>
            <a:pPr marL="0" indent="0">
              <a:buNone/>
            </a:pPr>
            <a:r>
              <a:rPr lang="en-US" sz="4000" b="1" dirty="0">
                <a:solidFill>
                  <a:srgbClr val="FFFFFF"/>
                </a:solidFill>
                <a:latin typeface="Trebuchet MS" pitchFamily="34" charset="0"/>
                <a:ea typeface="Trebuchet MS" pitchFamily="34" charset="-122"/>
                <a:cs typeface="Trebuchet MS" pitchFamily="34" charset="-120"/>
              </a:rPr>
              <a:t>Looking Beyond</a:t>
            </a:r>
          </a:p>
          <a:p>
            <a:pPr marL="0" indent="0">
              <a:buNone/>
            </a:pPr>
            <a:r>
              <a:rPr lang="en-US" sz="4000" b="1" dirty="0">
                <a:solidFill>
                  <a:srgbClr val="FFFFFF"/>
                </a:solidFill>
                <a:latin typeface="Trebuchet MS" pitchFamily="34" charset="0"/>
                <a:ea typeface="Trebuchet MS" pitchFamily="34" charset="-122"/>
                <a:cs typeface="Trebuchet MS" pitchFamily="34" charset="-120"/>
              </a:rPr>
              <a:t>the Contract</a:t>
            </a:r>
          </a:p>
        </p:txBody>
      </p:sp>
      <p:sp>
        <p:nvSpPr>
          <p:cNvPr id="7" name="DividerSub"/>
          <p:cNvSpPr/>
          <p:nvPr/>
        </p:nvSpPr>
        <p:spPr>
          <a:xfrm>
            <a:off x="457200" y="3383280"/>
            <a:ext cx="7772400" cy="548640"/>
          </a:xfrm>
          <a:prstGeom prst="rect">
            <a:avLst/>
          </a:prstGeom>
          <a:noFill/>
          <a:ln/>
        </p:spPr>
        <p:txBody>
          <a:bodyPr wrap="square" lIns="0" tIns="0" rIns="0" bIns="0" rtlCol="0" anchor="ctr"/>
          <a:lstStyle/>
          <a:p>
            <a:pPr marL="0" indent="0">
              <a:buNone/>
            </a:pPr>
            <a:r>
              <a:rPr lang="en-US" sz="1500" i="1" dirty="0">
                <a:solidFill>
                  <a:srgbClr val="CADCFC"/>
                </a:solidFill>
                <a:latin typeface="Calibri" pitchFamily="34" charset="0"/>
                <a:ea typeface="Calibri" pitchFamily="34" charset="-122"/>
                <a:cs typeface="Calibri" pitchFamily="34" charset="-120"/>
              </a:rPr>
              <a:t>What the headline settlement means once you follow the money to the till and what it raises about how community pharmacy is represented.</a:t>
            </a:r>
          </a:p>
        </p:txBody>
      </p:sp>
      <p:sp>
        <p:nvSpPr>
          <p:cNvPr id="8" name="DividerFooter"/>
          <p:cNvSpPr/>
          <p:nvPr/>
        </p:nvSpPr>
        <p:spPr>
          <a:xfrm>
            <a:off x="457200" y="4850892"/>
            <a:ext cx="7772400" cy="228600"/>
          </a:xfrm>
          <a:prstGeom prst="rect">
            <a:avLst/>
          </a:prstGeom>
          <a:noFill/>
          <a:ln/>
        </p:spPr>
        <p:txBody>
          <a:bodyPr wrap="square" lIns="0" tIns="0" rIns="0" bIns="0" rtlCol="0" anchor="ctr"/>
          <a:lstStyle/>
          <a:p>
            <a:pPr marL="0" indent="0">
              <a:buNone/>
            </a:pPr>
            <a:r>
              <a:rPr lang="en-US" sz="1100" dirty="0">
                <a:solidFill>
                  <a:srgbClr val="8FAAD0"/>
                </a:solidFill>
                <a:latin typeface="Calibri" pitchFamily="34" charset="0"/>
                <a:ea typeface="Calibri" pitchFamily="34" charset="-122"/>
                <a:cs typeface="Calibri" pitchFamily="34" charset="-120"/>
              </a:rPr>
              <a:t>CPCF 2026/27 Team Briefing  |  Section Two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Looking Beyond the Headlines">
    <p:bg>
      <p:bgPr>
        <a:solidFill>
          <a:srgbClr val="0A0A0A"/>
        </a:solidFill>
        <a:effectLst/>
      </p:bgPr>
    </p:bg>
    <p:spTree>
      <p:nvGrpSpPr>
        <p:cNvPr id="1" name=""/>
        <p:cNvGrpSpPr/>
        <p:nvPr/>
      </p:nvGrpSpPr>
      <p:grpSpPr>
        <a:xfrm>
          <a:off x="0" y="0"/>
          <a:ext cx="0" cy="0"/>
          <a:chOff x="0" y="0"/>
          <a:chExt cx="0" cy="0"/>
        </a:xfrm>
      </p:grpSpPr>
      <p:sp>
        <p:nvSpPr>
          <p:cNvPr id="3" name="Num0"/>
          <p:cNvSpPr/>
          <p:nvPr/>
        </p:nvSpPr>
        <p:spPr>
          <a:xfrm>
            <a:off x="91440" y="1920240"/>
            <a:ext cx="2926080" cy="1097280"/>
          </a:xfrm>
          <a:prstGeom prst="rect">
            <a:avLst/>
          </a:prstGeom>
          <a:noFill/>
          <a:ln/>
        </p:spPr>
        <p:txBody>
          <a:bodyPr wrap="square" lIns="0" tIns="0" rIns="0" bIns="0" rtlCol="0" anchor="ctr"/>
          <a:lstStyle/>
          <a:p>
            <a:pPr marL="0" indent="0" algn="ctr">
              <a:buNone/>
            </a:pPr>
            <a:r>
              <a:rPr lang="en-US" sz="4000" b="1" dirty="0">
                <a:solidFill>
                  <a:srgbClr val="FFFFFF"/>
                </a:solidFill>
                <a:latin typeface="Trebuchet MS" pitchFamily="34" charset="0"/>
                <a:ea typeface="Trebuchet MS" pitchFamily="34" charset="-122"/>
                <a:cs typeface="Trebuchet MS" pitchFamily="34" charset="-120"/>
              </a:rPr>
              <a:t>£3.636bn</a:t>
            </a:r>
          </a:p>
        </p:txBody>
      </p:sp>
      <p:sp>
        <p:nvSpPr>
          <p:cNvPr id="5" name="Num1"/>
          <p:cNvSpPr/>
          <p:nvPr/>
        </p:nvSpPr>
        <p:spPr>
          <a:xfrm>
            <a:off x="3108960" y="1920240"/>
            <a:ext cx="2926080" cy="1097280"/>
          </a:xfrm>
          <a:prstGeom prst="rect">
            <a:avLst/>
          </a:prstGeom>
          <a:noFill/>
          <a:ln/>
        </p:spPr>
        <p:txBody>
          <a:bodyPr wrap="square" lIns="0" tIns="0" rIns="0" bIns="0" rtlCol="0" anchor="ctr"/>
          <a:lstStyle/>
          <a:p>
            <a:pPr marL="0" indent="0" algn="ctr">
              <a:buNone/>
            </a:pPr>
            <a:r>
              <a:rPr lang="en-US" sz="4000" b="1" dirty="0">
                <a:solidFill>
                  <a:srgbClr val="FFFFFF"/>
                </a:solidFill>
                <a:latin typeface="Trebuchet MS" pitchFamily="34" charset="0"/>
                <a:ea typeface="Trebuchet MS" pitchFamily="34" charset="-122"/>
                <a:cs typeface="Trebuchet MS" pitchFamily="34" charset="-120"/>
              </a:rPr>
              <a:t>+10.3%</a:t>
            </a:r>
          </a:p>
        </p:txBody>
      </p:sp>
      <p:sp>
        <p:nvSpPr>
          <p:cNvPr id="7" name="Num2"/>
          <p:cNvSpPr/>
          <p:nvPr/>
        </p:nvSpPr>
        <p:spPr>
          <a:xfrm>
            <a:off x="6126480" y="1920240"/>
            <a:ext cx="2926080" cy="1097280"/>
          </a:xfrm>
          <a:prstGeom prst="rect">
            <a:avLst/>
          </a:prstGeom>
          <a:noFill/>
          <a:ln/>
        </p:spPr>
        <p:txBody>
          <a:bodyPr wrap="square" lIns="0" tIns="0" rIns="0" bIns="0" rtlCol="0" anchor="ctr"/>
          <a:lstStyle/>
          <a:p>
            <a:pPr marL="0" indent="0" algn="ctr">
              <a:buNone/>
            </a:pPr>
            <a:r>
              <a:rPr lang="en-US" sz="4000" b="1" dirty="0">
                <a:solidFill>
                  <a:srgbClr val="FFFFFF"/>
                </a:solidFill>
                <a:latin typeface="Trebuchet MS" pitchFamily="34" charset="0"/>
                <a:ea typeface="Trebuchet MS" pitchFamily="34" charset="-122"/>
                <a:cs typeface="Trebuchet MS" pitchFamily="34" charset="-120"/>
              </a:rPr>
              <a:t>£340m</a:t>
            </a:r>
          </a:p>
        </p:txBody>
      </p:sp>
      <p:sp>
        <p:nvSpPr>
          <p:cNvPr id="20" name="Kicker"/>
          <p:cNvSpPr/>
          <p:nvPr/>
        </p:nvSpPr>
        <p:spPr>
          <a:xfrm>
            <a:off x="457200" y="4663440"/>
            <a:ext cx="5486400" cy="320040"/>
          </a:xfrm>
          <a:prstGeom prst="rect">
            <a:avLst/>
          </a:prstGeom>
          <a:noFill/>
          <a:ln/>
        </p:spPr>
        <p:txBody>
          <a:bodyPr wrap="square" lIns="0" tIns="0" rIns="0" bIns="0" rtlCol="0" anchor="ctr"/>
          <a:lstStyle/>
          <a:p>
            <a:pPr marL="0" indent="0">
              <a:buNone/>
            </a:pPr>
            <a:r>
              <a:rPr lang="en-US" sz="1100" b="1" spc="250" dirty="0">
                <a:solidFill>
                  <a:srgbClr val="5C6770"/>
                </a:solidFill>
                <a:latin typeface="Calibri" pitchFamily="34" charset="0"/>
                <a:ea typeface="Calibri" pitchFamily="34" charset="-122"/>
                <a:cs typeface="Calibri" pitchFamily="34" charset="-120"/>
              </a:rPr>
              <a:t>LOOKING BEYOND THE HEADLINES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Three Different Stories">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spc="200" dirty="0">
                <a:solidFill>
                  <a:srgbClr val="005EB8"/>
                </a:solidFill>
                <a:latin typeface="Calibri" pitchFamily="34" charset="0"/>
                <a:ea typeface="Calibri" pitchFamily="34" charset="-122"/>
                <a:cs typeface="Calibri" pitchFamily="34" charset="-120"/>
              </a:rPr>
              <a:t>THREE DIFFERENT STORIES</a:t>
            </a:r>
          </a:p>
        </p:txBody>
      </p:sp>
      <p:sp>
        <p:nvSpPr>
          <p:cNvPr id="3" name="Title"/>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Calibri" pitchFamily="34" charset="0"/>
                <a:ea typeface="Calibri" pitchFamily="34" charset="-122"/>
                <a:cs typeface="Calibri" pitchFamily="34" charset="-120"/>
              </a:rPr>
              <a:t>Same Settlement, Three Readings</a:t>
            </a:r>
          </a:p>
        </p:txBody>
      </p:sp>
      <p:sp>
        <p:nvSpPr>
          <p:cNvPr id="4" name="Card0"/>
          <p:cNvSpPr/>
          <p:nvPr/>
        </p:nvSpPr>
        <p:spPr>
          <a:xfrm>
            <a:off x="297180" y="1188720"/>
            <a:ext cx="2697480" cy="2926080"/>
          </a:xfrm>
          <a:prstGeom prst="roundRect">
            <a:avLst>
              <a:gd name="adj" fmla="val 1400"/>
            </a:avLst>
          </a:prstGeom>
          <a:solidFill>
            <a:srgbClr val="E8F1FA"/>
          </a:solidFill>
          <a:ln/>
        </p:spPr>
        <p:txBody>
          <a:bodyPr/>
          <a:lstStyle/>
          <a:p>
            <a:endParaRPr lang="en-GB"/>
          </a:p>
        </p:txBody>
      </p:sp>
      <p:sp>
        <p:nvSpPr>
          <p:cNvPr id="5" name="IconBg0"/>
          <p:cNvSpPr/>
          <p:nvPr/>
        </p:nvSpPr>
        <p:spPr>
          <a:xfrm>
            <a:off x="1234440" y="1508760"/>
            <a:ext cx="822960" cy="822960"/>
          </a:xfrm>
          <a:prstGeom prst="ellipse">
            <a:avLst/>
          </a:prstGeom>
          <a:solidFill>
            <a:srgbClr val="005EB8"/>
          </a:solidFill>
          <a:ln/>
        </p:spPr>
        <p:txBody>
          <a:bodyPr/>
          <a:lstStyle/>
          <a:p>
            <a:endParaRPr lang="en-GB"/>
          </a:p>
        </p:txBody>
      </p:sp>
      <p:sp>
        <p:nvSpPr>
          <p:cNvPr id="6" name="GovRoof0"/>
          <p:cNvSpPr/>
          <p:nvPr/>
        </p:nvSpPr>
        <p:spPr>
          <a:xfrm>
            <a:off x="1426464" y="1700318"/>
            <a:ext cx="438912" cy="54864"/>
          </a:xfrm>
          <a:prstGeom prst="rect">
            <a:avLst/>
          </a:prstGeom>
          <a:solidFill>
            <a:srgbClr val="FFFFFF"/>
          </a:solidFill>
          <a:ln/>
        </p:spPr>
        <p:txBody>
          <a:bodyPr/>
          <a:lstStyle/>
          <a:p>
            <a:endParaRPr lang="en-GB"/>
          </a:p>
        </p:txBody>
      </p:sp>
      <p:sp>
        <p:nvSpPr>
          <p:cNvPr id="7" name="GovCol0_0"/>
          <p:cNvSpPr/>
          <p:nvPr/>
        </p:nvSpPr>
        <p:spPr>
          <a:xfrm>
            <a:off x="1463040" y="1781810"/>
            <a:ext cx="36576" cy="246888"/>
          </a:xfrm>
          <a:prstGeom prst="rect">
            <a:avLst/>
          </a:prstGeom>
          <a:solidFill>
            <a:srgbClr val="FFFFFF"/>
          </a:solidFill>
          <a:ln/>
        </p:spPr>
        <p:txBody>
          <a:bodyPr/>
          <a:lstStyle/>
          <a:p>
            <a:endParaRPr lang="en-GB"/>
          </a:p>
        </p:txBody>
      </p:sp>
      <p:sp>
        <p:nvSpPr>
          <p:cNvPr id="8" name="GovCol0_1"/>
          <p:cNvSpPr/>
          <p:nvPr/>
        </p:nvSpPr>
        <p:spPr>
          <a:xfrm>
            <a:off x="1627632" y="1781810"/>
            <a:ext cx="36576" cy="246888"/>
          </a:xfrm>
          <a:prstGeom prst="rect">
            <a:avLst/>
          </a:prstGeom>
          <a:solidFill>
            <a:srgbClr val="FFFFFF"/>
          </a:solidFill>
          <a:ln/>
        </p:spPr>
        <p:txBody>
          <a:bodyPr/>
          <a:lstStyle/>
          <a:p>
            <a:endParaRPr lang="en-GB"/>
          </a:p>
        </p:txBody>
      </p:sp>
      <p:sp>
        <p:nvSpPr>
          <p:cNvPr id="9" name="GovCol0_2"/>
          <p:cNvSpPr/>
          <p:nvPr/>
        </p:nvSpPr>
        <p:spPr>
          <a:xfrm>
            <a:off x="1792224" y="1781810"/>
            <a:ext cx="36576" cy="246888"/>
          </a:xfrm>
          <a:prstGeom prst="rect">
            <a:avLst/>
          </a:prstGeom>
          <a:solidFill>
            <a:srgbClr val="FFFFFF"/>
          </a:solidFill>
          <a:ln/>
        </p:spPr>
        <p:txBody>
          <a:bodyPr/>
          <a:lstStyle/>
          <a:p>
            <a:endParaRPr lang="en-GB"/>
          </a:p>
        </p:txBody>
      </p:sp>
      <p:sp>
        <p:nvSpPr>
          <p:cNvPr id="10" name="GovBase0"/>
          <p:cNvSpPr/>
          <p:nvPr/>
        </p:nvSpPr>
        <p:spPr>
          <a:xfrm>
            <a:off x="1399032" y="2046922"/>
            <a:ext cx="493776" cy="45720"/>
          </a:xfrm>
          <a:prstGeom prst="rect">
            <a:avLst/>
          </a:prstGeom>
          <a:solidFill>
            <a:srgbClr val="FFFFFF"/>
          </a:solidFill>
          <a:ln/>
        </p:spPr>
        <p:txBody>
          <a:bodyPr/>
          <a:lstStyle/>
          <a:p>
            <a:endParaRPr lang="en-GB"/>
          </a:p>
        </p:txBody>
      </p:sp>
      <p:sp>
        <p:nvSpPr>
          <p:cNvPr id="11" name="Label0"/>
          <p:cNvSpPr/>
          <p:nvPr/>
        </p:nvSpPr>
        <p:spPr>
          <a:xfrm>
            <a:off x="480060" y="2606040"/>
            <a:ext cx="2331720" cy="411480"/>
          </a:xfrm>
          <a:prstGeom prst="rect">
            <a:avLst/>
          </a:prstGeom>
          <a:noFill/>
          <a:ln/>
        </p:spPr>
        <p:txBody>
          <a:bodyPr wrap="square" lIns="0" tIns="0" rIns="0" bIns="0" rtlCol="0" anchor="ctr"/>
          <a:lstStyle/>
          <a:p>
            <a:pPr marL="0" indent="0" algn="ctr">
              <a:buNone/>
            </a:pPr>
            <a:r>
              <a:rPr lang="en-US" sz="1050" b="1" spc="80" dirty="0">
                <a:solidFill>
                  <a:srgbClr val="003087"/>
                </a:solidFill>
                <a:latin typeface="Calibri" pitchFamily="34" charset="0"/>
                <a:ea typeface="Calibri" pitchFamily="34" charset="-122"/>
                <a:cs typeface="Calibri" pitchFamily="34" charset="-120"/>
              </a:rPr>
              <a:t>GOVERNMENT</a:t>
            </a:r>
          </a:p>
        </p:txBody>
      </p:sp>
      <p:sp>
        <p:nvSpPr>
          <p:cNvPr id="12" name="Quote0"/>
          <p:cNvSpPr/>
          <p:nvPr/>
        </p:nvSpPr>
        <p:spPr>
          <a:xfrm>
            <a:off x="480060" y="3108960"/>
            <a:ext cx="2331720" cy="1097280"/>
          </a:xfrm>
          <a:prstGeom prst="rect">
            <a:avLst/>
          </a:prstGeom>
          <a:noFill/>
          <a:ln/>
        </p:spPr>
        <p:txBody>
          <a:bodyPr wrap="square" lIns="0" tIns="0" rIns="0" bIns="0" rtlCol="0" anchor="t"/>
          <a:lstStyle/>
          <a:p>
            <a:pPr marL="0" indent="0" algn="ctr">
              <a:buNone/>
            </a:pPr>
            <a:r>
              <a:rPr lang="en-US" sz="1500" i="1" dirty="0">
                <a:solidFill>
                  <a:srgbClr val="212B32"/>
                </a:solidFill>
                <a:latin typeface="Calibri" pitchFamily="34" charset="0"/>
                <a:ea typeface="Calibri" pitchFamily="34" charset="-122"/>
                <a:cs typeface="Calibri" pitchFamily="34" charset="-120"/>
              </a:rPr>
              <a:t>“We’ve invested another £340 million.”</a:t>
            </a:r>
          </a:p>
        </p:txBody>
      </p:sp>
      <p:sp>
        <p:nvSpPr>
          <p:cNvPr id="13" name="Card1"/>
          <p:cNvSpPr/>
          <p:nvPr/>
        </p:nvSpPr>
        <p:spPr>
          <a:xfrm>
            <a:off x="3223260" y="1188720"/>
            <a:ext cx="2697480" cy="2926080"/>
          </a:xfrm>
          <a:prstGeom prst="roundRect">
            <a:avLst>
              <a:gd name="adj" fmla="val 1400"/>
            </a:avLst>
          </a:prstGeom>
          <a:solidFill>
            <a:srgbClr val="E8F1FA"/>
          </a:solidFill>
          <a:ln/>
        </p:spPr>
        <p:txBody>
          <a:bodyPr/>
          <a:lstStyle/>
          <a:p>
            <a:endParaRPr lang="en-GB"/>
          </a:p>
        </p:txBody>
      </p:sp>
      <p:sp>
        <p:nvSpPr>
          <p:cNvPr id="14" name="IconBg1"/>
          <p:cNvSpPr/>
          <p:nvPr/>
        </p:nvSpPr>
        <p:spPr>
          <a:xfrm>
            <a:off x="4160520" y="1508760"/>
            <a:ext cx="822960" cy="822960"/>
          </a:xfrm>
          <a:prstGeom prst="ellipse">
            <a:avLst/>
          </a:prstGeom>
          <a:solidFill>
            <a:srgbClr val="005EB8"/>
          </a:solidFill>
          <a:ln/>
        </p:spPr>
        <p:txBody>
          <a:bodyPr/>
          <a:lstStyle/>
          <a:p>
            <a:endParaRPr lang="en-GB"/>
          </a:p>
        </p:txBody>
      </p:sp>
      <p:sp>
        <p:nvSpPr>
          <p:cNvPr id="15" name="CpeC11"/>
          <p:cNvSpPr/>
          <p:nvPr/>
        </p:nvSpPr>
        <p:spPr>
          <a:xfrm>
            <a:off x="4380442" y="1810512"/>
            <a:ext cx="274320" cy="274320"/>
          </a:xfrm>
          <a:prstGeom prst="ellipse">
            <a:avLst/>
          </a:prstGeom>
          <a:solidFill>
            <a:srgbClr val="FFFFFF">
              <a:alpha val="85000"/>
            </a:srgbClr>
          </a:solidFill>
          <a:ln/>
        </p:spPr>
        <p:txBody>
          <a:bodyPr/>
          <a:lstStyle/>
          <a:p>
            <a:endParaRPr lang="en-GB"/>
          </a:p>
        </p:txBody>
      </p:sp>
      <p:sp>
        <p:nvSpPr>
          <p:cNvPr id="16" name="CpeC21"/>
          <p:cNvSpPr/>
          <p:nvPr/>
        </p:nvSpPr>
        <p:spPr>
          <a:xfrm>
            <a:off x="4489196" y="1810512"/>
            <a:ext cx="274320" cy="274320"/>
          </a:xfrm>
          <a:prstGeom prst="ellipse">
            <a:avLst/>
          </a:prstGeom>
          <a:solidFill>
            <a:srgbClr val="FFFFFF">
              <a:alpha val="60000"/>
            </a:srgbClr>
          </a:solidFill>
          <a:ln/>
        </p:spPr>
        <p:txBody>
          <a:bodyPr/>
          <a:lstStyle/>
          <a:p>
            <a:endParaRPr lang="en-GB"/>
          </a:p>
        </p:txBody>
      </p:sp>
      <p:sp>
        <p:nvSpPr>
          <p:cNvPr id="17" name="Label1"/>
          <p:cNvSpPr/>
          <p:nvPr/>
        </p:nvSpPr>
        <p:spPr>
          <a:xfrm>
            <a:off x="3406140" y="2606040"/>
            <a:ext cx="2331720" cy="411480"/>
          </a:xfrm>
          <a:prstGeom prst="rect">
            <a:avLst/>
          </a:prstGeom>
          <a:noFill/>
          <a:ln/>
        </p:spPr>
        <p:txBody>
          <a:bodyPr wrap="square" lIns="0" tIns="0" rIns="0" bIns="0" rtlCol="0" anchor="ctr"/>
          <a:lstStyle/>
          <a:p>
            <a:pPr marL="0" indent="0" algn="ctr">
              <a:buNone/>
            </a:pPr>
            <a:r>
              <a:rPr lang="en-US" sz="1050" b="1" spc="80" dirty="0">
                <a:solidFill>
                  <a:srgbClr val="003087"/>
                </a:solidFill>
                <a:latin typeface="Calibri" pitchFamily="34" charset="0"/>
                <a:ea typeface="Calibri" pitchFamily="34" charset="-122"/>
                <a:cs typeface="Calibri" pitchFamily="34" charset="-120"/>
              </a:rPr>
              <a:t>COMMUNITY PHARMACY ENGLAND</a:t>
            </a:r>
          </a:p>
        </p:txBody>
      </p:sp>
      <p:sp>
        <p:nvSpPr>
          <p:cNvPr id="18" name="Quote1"/>
          <p:cNvSpPr/>
          <p:nvPr/>
        </p:nvSpPr>
        <p:spPr>
          <a:xfrm>
            <a:off x="3406140" y="3108960"/>
            <a:ext cx="2331720" cy="1097280"/>
          </a:xfrm>
          <a:prstGeom prst="rect">
            <a:avLst/>
          </a:prstGeom>
          <a:noFill/>
          <a:ln/>
        </p:spPr>
        <p:txBody>
          <a:bodyPr wrap="square" lIns="0" tIns="0" rIns="0" bIns="0" rtlCol="0" anchor="t"/>
          <a:lstStyle/>
          <a:p>
            <a:pPr marL="0" indent="0" algn="ctr">
              <a:buNone/>
            </a:pPr>
            <a:r>
              <a:rPr lang="en-US" sz="1500" i="1" dirty="0">
                <a:solidFill>
                  <a:srgbClr val="212B32"/>
                </a:solidFill>
                <a:latin typeface="Calibri" pitchFamily="34" charset="0"/>
                <a:ea typeface="Calibri" pitchFamily="34" charset="-122"/>
                <a:cs typeface="Calibri" pitchFamily="34" charset="-120"/>
              </a:rPr>
              <a:t>“This is the largest settlement for many years.”</a:t>
            </a:r>
          </a:p>
        </p:txBody>
      </p:sp>
      <p:sp>
        <p:nvSpPr>
          <p:cNvPr id="19" name="Card2"/>
          <p:cNvSpPr/>
          <p:nvPr/>
        </p:nvSpPr>
        <p:spPr>
          <a:xfrm>
            <a:off x="6149340" y="1188720"/>
            <a:ext cx="2697480" cy="2926080"/>
          </a:xfrm>
          <a:prstGeom prst="roundRect">
            <a:avLst>
              <a:gd name="adj" fmla="val 1400"/>
            </a:avLst>
          </a:prstGeom>
          <a:solidFill>
            <a:srgbClr val="E8F1FA"/>
          </a:solidFill>
          <a:ln/>
        </p:spPr>
        <p:txBody>
          <a:bodyPr/>
          <a:lstStyle/>
          <a:p>
            <a:endParaRPr lang="en-GB"/>
          </a:p>
        </p:txBody>
      </p:sp>
      <p:sp>
        <p:nvSpPr>
          <p:cNvPr id="20" name="IconBg2"/>
          <p:cNvSpPr/>
          <p:nvPr/>
        </p:nvSpPr>
        <p:spPr>
          <a:xfrm>
            <a:off x="7086600" y="1508760"/>
            <a:ext cx="822960" cy="822960"/>
          </a:xfrm>
          <a:prstGeom prst="ellipse">
            <a:avLst/>
          </a:prstGeom>
          <a:solidFill>
            <a:srgbClr val="007F3B"/>
          </a:solidFill>
          <a:ln/>
        </p:spPr>
        <p:txBody>
          <a:bodyPr/>
          <a:lstStyle/>
          <a:p>
            <a:endParaRPr lang="en-GB"/>
          </a:p>
        </p:txBody>
      </p:sp>
      <p:sp>
        <p:nvSpPr>
          <p:cNvPr id="21" name="PhCrossV2"/>
          <p:cNvSpPr/>
          <p:nvPr/>
        </p:nvSpPr>
        <p:spPr>
          <a:xfrm>
            <a:off x="7461504" y="1755648"/>
            <a:ext cx="73152" cy="329184"/>
          </a:xfrm>
          <a:prstGeom prst="rect">
            <a:avLst/>
          </a:prstGeom>
          <a:solidFill>
            <a:srgbClr val="FFFFFF"/>
          </a:solidFill>
          <a:ln/>
        </p:spPr>
        <p:txBody>
          <a:bodyPr/>
          <a:lstStyle/>
          <a:p>
            <a:endParaRPr lang="en-GB"/>
          </a:p>
        </p:txBody>
      </p:sp>
      <p:sp>
        <p:nvSpPr>
          <p:cNvPr id="22" name="PhCrossH2"/>
          <p:cNvSpPr/>
          <p:nvPr/>
        </p:nvSpPr>
        <p:spPr>
          <a:xfrm>
            <a:off x="7333488" y="1883664"/>
            <a:ext cx="329184" cy="73152"/>
          </a:xfrm>
          <a:prstGeom prst="rect">
            <a:avLst/>
          </a:prstGeom>
          <a:solidFill>
            <a:srgbClr val="FFFFFF"/>
          </a:solidFill>
          <a:ln/>
        </p:spPr>
        <p:txBody>
          <a:bodyPr/>
          <a:lstStyle/>
          <a:p>
            <a:endParaRPr lang="en-GB"/>
          </a:p>
        </p:txBody>
      </p:sp>
      <p:sp>
        <p:nvSpPr>
          <p:cNvPr id="23" name="Label2"/>
          <p:cNvSpPr/>
          <p:nvPr/>
        </p:nvSpPr>
        <p:spPr>
          <a:xfrm>
            <a:off x="6332220" y="2606040"/>
            <a:ext cx="2331720" cy="411480"/>
          </a:xfrm>
          <a:prstGeom prst="rect">
            <a:avLst/>
          </a:prstGeom>
          <a:noFill/>
          <a:ln/>
        </p:spPr>
        <p:txBody>
          <a:bodyPr wrap="square" lIns="0" tIns="0" rIns="0" bIns="0" rtlCol="0" anchor="ctr"/>
          <a:lstStyle/>
          <a:p>
            <a:pPr marL="0" indent="0" algn="ctr">
              <a:buNone/>
            </a:pPr>
            <a:r>
              <a:rPr lang="en-US" sz="1050" b="1" spc="80" dirty="0">
                <a:solidFill>
                  <a:srgbClr val="007F3B"/>
                </a:solidFill>
                <a:latin typeface="Calibri" pitchFamily="34" charset="0"/>
                <a:ea typeface="Calibri" pitchFamily="34" charset="-122"/>
                <a:cs typeface="Calibri" pitchFamily="34" charset="-120"/>
              </a:rPr>
              <a:t>CONTRACTOR</a:t>
            </a:r>
          </a:p>
        </p:txBody>
      </p:sp>
      <p:sp>
        <p:nvSpPr>
          <p:cNvPr id="24" name="Quote2"/>
          <p:cNvSpPr/>
          <p:nvPr/>
        </p:nvSpPr>
        <p:spPr>
          <a:xfrm>
            <a:off x="6332220" y="3108960"/>
            <a:ext cx="2331720" cy="1097280"/>
          </a:xfrm>
          <a:prstGeom prst="rect">
            <a:avLst/>
          </a:prstGeom>
          <a:noFill/>
          <a:ln/>
        </p:spPr>
        <p:txBody>
          <a:bodyPr wrap="square" lIns="0" tIns="0" rIns="0" bIns="0" rtlCol="0" anchor="t"/>
          <a:lstStyle/>
          <a:p>
            <a:pPr marL="0" indent="0" algn="ctr">
              <a:buNone/>
            </a:pPr>
            <a:r>
              <a:rPr lang="en-US" sz="1500" i="1" dirty="0">
                <a:solidFill>
                  <a:srgbClr val="212B32"/>
                </a:solidFill>
                <a:latin typeface="Calibri" pitchFamily="34" charset="0"/>
                <a:ea typeface="Calibri" pitchFamily="34" charset="-122"/>
                <a:cs typeface="Calibri" pitchFamily="34" charset="-120"/>
              </a:rPr>
              <a:t>“Am I actually any better off?”</a:t>
            </a:r>
          </a:p>
        </p:txBody>
      </p:sp>
      <p:sp>
        <p:nvSpPr>
          <p:cNvPr id="25" name="Takeaway"/>
          <p:cNvSpPr/>
          <p:nvPr/>
        </p:nvSpPr>
        <p:spPr>
          <a:xfrm>
            <a:off x="297180" y="4389120"/>
            <a:ext cx="8549640" cy="320040"/>
          </a:xfrm>
          <a:prstGeom prst="rect">
            <a:avLst/>
          </a:prstGeom>
          <a:noFill/>
          <a:ln/>
        </p:spPr>
        <p:txBody>
          <a:bodyPr wrap="square" lIns="0" tIns="0" rIns="0" bIns="0" rtlCol="0" anchor="ctr"/>
          <a:lstStyle/>
          <a:p>
            <a:pPr marL="0" indent="0" algn="ctr">
              <a:buNone/>
            </a:pPr>
            <a:r>
              <a:rPr lang="en-US" sz="1200" i="1" dirty="0">
                <a:solidFill>
                  <a:srgbClr val="5C6770"/>
                </a:solidFill>
                <a:latin typeface="Calibri" pitchFamily="34" charset="0"/>
                <a:ea typeface="Calibri" pitchFamily="34" charset="-122"/>
                <a:cs typeface="Calibri" pitchFamily="34" charset="-120"/>
              </a:rPr>
              <a:t>Three honest perspectives, or three versions of the truth.</a:t>
            </a:r>
          </a:p>
        </p:txBody>
      </p:sp>
      <p:sp>
        <p:nvSpPr>
          <p:cNvPr id="26"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Looking Beyond the Contract</a:t>
            </a:r>
          </a:p>
        </p:txBody>
      </p:sp>
      <p:sp>
        <p:nvSpPr>
          <p:cNvPr id="27"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18 / 27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Follow One Pound">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spc="200" dirty="0">
                <a:solidFill>
                  <a:srgbClr val="005EB8"/>
                </a:solidFill>
                <a:latin typeface="Calibri" pitchFamily="34" charset="0"/>
                <a:ea typeface="Calibri" pitchFamily="34" charset="-122"/>
                <a:cs typeface="Calibri" pitchFamily="34" charset="-120"/>
              </a:rPr>
              <a:t>THE SIGNATURE JOURNEY</a:t>
            </a:r>
          </a:p>
        </p:txBody>
      </p:sp>
      <p:sp>
        <p:nvSpPr>
          <p:cNvPr id="3" name="Title"/>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Calibri" pitchFamily="34" charset="0"/>
                <a:ea typeface="Calibri" pitchFamily="34" charset="-122"/>
                <a:cs typeface="Calibri" pitchFamily="34" charset="-120"/>
              </a:rPr>
              <a:t>Follow One Pound</a:t>
            </a:r>
          </a:p>
        </p:txBody>
      </p:sp>
      <p:sp>
        <p:nvSpPr>
          <p:cNvPr id="4" name="TrackLine"/>
          <p:cNvSpPr/>
          <p:nvPr/>
        </p:nvSpPr>
        <p:spPr>
          <a:xfrm>
            <a:off x="685800" y="2785140"/>
            <a:ext cx="7772400" cy="9144"/>
          </a:xfrm>
          <a:prstGeom prst="rect">
            <a:avLst/>
          </a:prstGeom>
          <a:solidFill>
            <a:srgbClr val="C9D6E3"/>
          </a:solidFill>
          <a:ln/>
        </p:spPr>
        <p:txBody>
          <a:bodyPr/>
          <a:lstStyle/>
          <a:p>
            <a:endParaRPr lang="en-GB"/>
          </a:p>
        </p:txBody>
      </p:sp>
      <p:sp>
        <p:nvSpPr>
          <p:cNvPr id="5" name="Coin0"/>
          <p:cNvSpPr/>
          <p:nvPr/>
        </p:nvSpPr>
        <p:spPr>
          <a:xfrm>
            <a:off x="274320" y="2378232"/>
            <a:ext cx="822960" cy="822960"/>
          </a:xfrm>
          <a:prstGeom prst="ellipse">
            <a:avLst/>
          </a:prstGeom>
          <a:solidFill>
            <a:srgbClr val="005EB8"/>
          </a:solidFill>
          <a:ln/>
        </p:spPr>
        <p:txBody>
          <a:bodyPr/>
          <a:lstStyle/>
          <a:p>
            <a:endParaRPr lang="en-GB"/>
          </a:p>
        </p:txBody>
      </p:sp>
      <p:sp>
        <p:nvSpPr>
          <p:cNvPr id="6" name="CoinPct0"/>
          <p:cNvSpPr/>
          <p:nvPr/>
        </p:nvSpPr>
        <p:spPr>
          <a:xfrm>
            <a:off x="320040" y="2652552"/>
            <a:ext cx="7315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100p</a:t>
            </a:r>
          </a:p>
        </p:txBody>
      </p:sp>
      <p:sp>
        <p:nvSpPr>
          <p:cNvPr id="7" name="Label0"/>
          <p:cNvSpPr/>
          <p:nvPr/>
        </p:nvSpPr>
        <p:spPr>
          <a:xfrm>
            <a:off x="182880" y="3338352"/>
            <a:ext cx="1005840" cy="502920"/>
          </a:xfrm>
          <a:prstGeom prst="rect">
            <a:avLst/>
          </a:prstGeom>
          <a:noFill/>
          <a:ln/>
        </p:spPr>
        <p:txBody>
          <a:bodyPr wrap="square" lIns="0" tIns="0" rIns="0" bIns="0" rtlCol="0" anchor="ctr"/>
          <a:lstStyle/>
          <a:p>
            <a:pPr marL="0" indent="0" algn="ctr">
              <a:buNone/>
            </a:pPr>
            <a:r>
              <a:rPr lang="en-US" sz="950" b="1" dirty="0">
                <a:solidFill>
                  <a:srgbClr val="212B32"/>
                </a:solidFill>
                <a:latin typeface="Calibri" pitchFamily="34" charset="0"/>
                <a:ea typeface="Calibri" pitchFamily="34" charset="-122"/>
                <a:cs typeface="Calibri" pitchFamily="34" charset="-120"/>
              </a:rPr>
              <a:t>Treasury</a:t>
            </a:r>
          </a:p>
        </p:txBody>
      </p:sp>
      <p:sp>
        <p:nvSpPr>
          <p:cNvPr id="8" name="Coin1"/>
          <p:cNvSpPr/>
          <p:nvPr/>
        </p:nvSpPr>
        <p:spPr>
          <a:xfrm>
            <a:off x="1589472" y="2397984"/>
            <a:ext cx="783457" cy="783457"/>
          </a:xfrm>
          <a:prstGeom prst="ellipse">
            <a:avLst/>
          </a:prstGeom>
          <a:solidFill>
            <a:srgbClr val="005EB8"/>
          </a:solidFill>
          <a:ln/>
        </p:spPr>
        <p:txBody>
          <a:bodyPr/>
          <a:lstStyle/>
          <a:p>
            <a:endParaRPr lang="en-GB"/>
          </a:p>
        </p:txBody>
      </p:sp>
      <p:sp>
        <p:nvSpPr>
          <p:cNvPr id="9" name="CoinPct1"/>
          <p:cNvSpPr/>
          <p:nvPr/>
        </p:nvSpPr>
        <p:spPr>
          <a:xfrm>
            <a:off x="1615440" y="2652552"/>
            <a:ext cx="7315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92p</a:t>
            </a:r>
          </a:p>
        </p:txBody>
      </p:sp>
      <p:sp>
        <p:nvSpPr>
          <p:cNvPr id="10" name="Label1"/>
          <p:cNvSpPr/>
          <p:nvPr/>
        </p:nvSpPr>
        <p:spPr>
          <a:xfrm>
            <a:off x="1478280" y="3338352"/>
            <a:ext cx="1005840" cy="502920"/>
          </a:xfrm>
          <a:prstGeom prst="rect">
            <a:avLst/>
          </a:prstGeom>
          <a:noFill/>
          <a:ln/>
        </p:spPr>
        <p:txBody>
          <a:bodyPr wrap="square" lIns="0" tIns="0" rIns="0" bIns="0" rtlCol="0" anchor="ctr"/>
          <a:lstStyle/>
          <a:p>
            <a:pPr marL="0" indent="0" algn="ctr">
              <a:buNone/>
            </a:pPr>
            <a:r>
              <a:rPr lang="en-US" sz="950" b="1" dirty="0">
                <a:solidFill>
                  <a:srgbClr val="212B32"/>
                </a:solidFill>
                <a:latin typeface="Calibri" pitchFamily="34" charset="0"/>
                <a:ea typeface="Calibri" pitchFamily="34" charset="-122"/>
                <a:cs typeface="Calibri" pitchFamily="34" charset="-120"/>
              </a:rPr>
              <a:t>DHSC</a:t>
            </a:r>
          </a:p>
        </p:txBody>
      </p:sp>
      <p:sp>
        <p:nvSpPr>
          <p:cNvPr id="11" name="Coin2"/>
          <p:cNvSpPr/>
          <p:nvPr/>
        </p:nvSpPr>
        <p:spPr>
          <a:xfrm>
            <a:off x="2902154" y="2415266"/>
            <a:ext cx="748893" cy="748893"/>
          </a:xfrm>
          <a:prstGeom prst="ellipse">
            <a:avLst/>
          </a:prstGeom>
          <a:solidFill>
            <a:srgbClr val="005EB8"/>
          </a:solidFill>
          <a:ln/>
        </p:spPr>
        <p:txBody>
          <a:bodyPr/>
          <a:lstStyle/>
          <a:p>
            <a:endParaRPr lang="en-GB"/>
          </a:p>
        </p:txBody>
      </p:sp>
      <p:sp>
        <p:nvSpPr>
          <p:cNvPr id="12" name="CoinPct2"/>
          <p:cNvSpPr/>
          <p:nvPr/>
        </p:nvSpPr>
        <p:spPr>
          <a:xfrm>
            <a:off x="2910840" y="2652552"/>
            <a:ext cx="7315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85p</a:t>
            </a:r>
          </a:p>
        </p:txBody>
      </p:sp>
      <p:sp>
        <p:nvSpPr>
          <p:cNvPr id="13" name="Label2"/>
          <p:cNvSpPr/>
          <p:nvPr/>
        </p:nvSpPr>
        <p:spPr>
          <a:xfrm>
            <a:off x="2773680" y="3338352"/>
            <a:ext cx="1005840" cy="502920"/>
          </a:xfrm>
          <a:prstGeom prst="rect">
            <a:avLst/>
          </a:prstGeom>
          <a:noFill/>
          <a:ln/>
        </p:spPr>
        <p:txBody>
          <a:bodyPr wrap="square" lIns="0" tIns="0" rIns="0" bIns="0" rtlCol="0" anchor="ctr"/>
          <a:lstStyle/>
          <a:p>
            <a:pPr marL="0" indent="0" algn="ctr">
              <a:buNone/>
            </a:pPr>
            <a:r>
              <a:rPr lang="en-US" sz="950" b="1" dirty="0">
                <a:solidFill>
                  <a:srgbClr val="212B32"/>
                </a:solidFill>
                <a:latin typeface="Calibri" pitchFamily="34" charset="0"/>
                <a:ea typeface="Calibri" pitchFamily="34" charset="-122"/>
                <a:cs typeface="Calibri" pitchFamily="34" charset="-120"/>
              </a:rPr>
              <a:t>CPCF</a:t>
            </a:r>
          </a:p>
        </p:txBody>
      </p:sp>
      <p:sp>
        <p:nvSpPr>
          <p:cNvPr id="14" name="Coin3"/>
          <p:cNvSpPr/>
          <p:nvPr/>
        </p:nvSpPr>
        <p:spPr>
          <a:xfrm>
            <a:off x="4214836" y="2432548"/>
            <a:ext cx="714329" cy="714329"/>
          </a:xfrm>
          <a:prstGeom prst="ellipse">
            <a:avLst/>
          </a:prstGeom>
          <a:solidFill>
            <a:srgbClr val="005EB8"/>
          </a:solidFill>
          <a:ln/>
        </p:spPr>
        <p:txBody>
          <a:bodyPr/>
          <a:lstStyle/>
          <a:p>
            <a:endParaRPr lang="en-GB"/>
          </a:p>
        </p:txBody>
      </p:sp>
      <p:sp>
        <p:nvSpPr>
          <p:cNvPr id="15" name="CoinPct3"/>
          <p:cNvSpPr/>
          <p:nvPr/>
        </p:nvSpPr>
        <p:spPr>
          <a:xfrm>
            <a:off x="4206240" y="2652552"/>
            <a:ext cx="7315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78p</a:t>
            </a:r>
          </a:p>
        </p:txBody>
      </p:sp>
      <p:sp>
        <p:nvSpPr>
          <p:cNvPr id="16" name="Label3"/>
          <p:cNvSpPr/>
          <p:nvPr/>
        </p:nvSpPr>
        <p:spPr>
          <a:xfrm>
            <a:off x="4069080" y="3338352"/>
            <a:ext cx="1005840" cy="502920"/>
          </a:xfrm>
          <a:prstGeom prst="rect">
            <a:avLst/>
          </a:prstGeom>
          <a:noFill/>
          <a:ln/>
        </p:spPr>
        <p:txBody>
          <a:bodyPr wrap="square" lIns="0" tIns="0" rIns="0" bIns="0" rtlCol="0" anchor="ctr"/>
          <a:lstStyle/>
          <a:p>
            <a:pPr marL="0" indent="0" algn="ctr">
              <a:buNone/>
            </a:pPr>
            <a:r>
              <a:rPr lang="en-US" sz="950" b="1" dirty="0">
                <a:solidFill>
                  <a:srgbClr val="212B32"/>
                </a:solidFill>
                <a:latin typeface="Calibri" pitchFamily="34" charset="0"/>
                <a:ea typeface="Calibri" pitchFamily="34" charset="-122"/>
                <a:cs typeface="Calibri" pitchFamily="34" charset="-120"/>
              </a:rPr>
              <a:t>Historic Margin</a:t>
            </a:r>
          </a:p>
        </p:txBody>
      </p:sp>
      <p:sp>
        <p:nvSpPr>
          <p:cNvPr id="17" name="Coin4"/>
          <p:cNvSpPr/>
          <p:nvPr/>
        </p:nvSpPr>
        <p:spPr>
          <a:xfrm>
            <a:off x="5534925" y="2457237"/>
            <a:ext cx="664951" cy="664951"/>
          </a:xfrm>
          <a:prstGeom prst="ellipse">
            <a:avLst/>
          </a:prstGeom>
          <a:solidFill>
            <a:srgbClr val="005EB8"/>
          </a:solidFill>
          <a:ln/>
        </p:spPr>
        <p:txBody>
          <a:bodyPr/>
          <a:lstStyle/>
          <a:p>
            <a:endParaRPr lang="en-GB"/>
          </a:p>
        </p:txBody>
      </p:sp>
      <p:sp>
        <p:nvSpPr>
          <p:cNvPr id="18" name="CoinPct4"/>
          <p:cNvSpPr/>
          <p:nvPr/>
        </p:nvSpPr>
        <p:spPr>
          <a:xfrm>
            <a:off x="5501640" y="2652552"/>
            <a:ext cx="7315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68p</a:t>
            </a:r>
          </a:p>
        </p:txBody>
      </p:sp>
      <p:sp>
        <p:nvSpPr>
          <p:cNvPr id="19" name="Label4"/>
          <p:cNvSpPr/>
          <p:nvPr/>
        </p:nvSpPr>
        <p:spPr>
          <a:xfrm>
            <a:off x="5364480" y="3338352"/>
            <a:ext cx="1005840" cy="502920"/>
          </a:xfrm>
          <a:prstGeom prst="rect">
            <a:avLst/>
          </a:prstGeom>
          <a:noFill/>
          <a:ln/>
        </p:spPr>
        <p:txBody>
          <a:bodyPr wrap="square" lIns="0" tIns="0" rIns="0" bIns="0" rtlCol="0" anchor="ctr"/>
          <a:lstStyle/>
          <a:p>
            <a:pPr marL="0" indent="0" algn="ctr">
              <a:buNone/>
            </a:pPr>
            <a:r>
              <a:rPr lang="en-US" sz="950" b="1" dirty="0">
                <a:solidFill>
                  <a:srgbClr val="212B32"/>
                </a:solidFill>
                <a:latin typeface="Calibri" pitchFamily="34" charset="0"/>
                <a:ea typeface="Calibri" pitchFamily="34" charset="-122"/>
                <a:cs typeface="Calibri" pitchFamily="34" charset="-120"/>
              </a:rPr>
              <a:t>Pharmacy First</a:t>
            </a:r>
          </a:p>
        </p:txBody>
      </p:sp>
      <p:sp>
        <p:nvSpPr>
          <p:cNvPr id="20" name="Coin5"/>
          <p:cNvSpPr/>
          <p:nvPr/>
        </p:nvSpPr>
        <p:spPr>
          <a:xfrm>
            <a:off x="6862420" y="2489332"/>
            <a:ext cx="600760" cy="600760"/>
          </a:xfrm>
          <a:prstGeom prst="ellipse">
            <a:avLst/>
          </a:prstGeom>
          <a:solidFill>
            <a:srgbClr val="005EB8"/>
          </a:solidFill>
          <a:ln/>
        </p:spPr>
        <p:txBody>
          <a:bodyPr/>
          <a:lstStyle/>
          <a:p>
            <a:endParaRPr lang="en-GB"/>
          </a:p>
        </p:txBody>
      </p:sp>
      <p:sp>
        <p:nvSpPr>
          <p:cNvPr id="21" name="CoinPct5"/>
          <p:cNvSpPr/>
          <p:nvPr/>
        </p:nvSpPr>
        <p:spPr>
          <a:xfrm>
            <a:off x="6797040" y="2652552"/>
            <a:ext cx="7315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55p</a:t>
            </a:r>
          </a:p>
        </p:txBody>
      </p:sp>
      <p:sp>
        <p:nvSpPr>
          <p:cNvPr id="22" name="Label5"/>
          <p:cNvSpPr/>
          <p:nvPr/>
        </p:nvSpPr>
        <p:spPr>
          <a:xfrm>
            <a:off x="6659880" y="3338352"/>
            <a:ext cx="1005840" cy="502920"/>
          </a:xfrm>
          <a:prstGeom prst="rect">
            <a:avLst/>
          </a:prstGeom>
          <a:noFill/>
          <a:ln/>
        </p:spPr>
        <p:txBody>
          <a:bodyPr wrap="square" lIns="0" tIns="0" rIns="0" bIns="0" rtlCol="0" anchor="ctr"/>
          <a:lstStyle/>
          <a:p>
            <a:pPr marL="0" indent="0" algn="ctr">
              <a:buNone/>
            </a:pPr>
            <a:r>
              <a:rPr lang="en-US" sz="950" b="1" dirty="0">
                <a:solidFill>
                  <a:srgbClr val="212B32"/>
                </a:solidFill>
                <a:latin typeface="Calibri" pitchFamily="34" charset="0"/>
                <a:ea typeface="Calibri" pitchFamily="34" charset="-122"/>
                <a:cs typeface="Calibri" pitchFamily="34" charset="-120"/>
              </a:rPr>
              <a:t>Operating Costs</a:t>
            </a:r>
          </a:p>
        </p:txBody>
      </p:sp>
      <p:sp>
        <p:nvSpPr>
          <p:cNvPr id="23" name="Coin6"/>
          <p:cNvSpPr/>
          <p:nvPr/>
        </p:nvSpPr>
        <p:spPr>
          <a:xfrm>
            <a:off x="8194853" y="2526365"/>
            <a:ext cx="526694" cy="526694"/>
          </a:xfrm>
          <a:prstGeom prst="ellipse">
            <a:avLst/>
          </a:prstGeom>
          <a:solidFill>
            <a:srgbClr val="003087"/>
          </a:solidFill>
          <a:ln/>
        </p:spPr>
        <p:txBody>
          <a:bodyPr/>
          <a:lstStyle/>
          <a:p>
            <a:endParaRPr lang="en-GB"/>
          </a:p>
        </p:txBody>
      </p:sp>
      <p:sp>
        <p:nvSpPr>
          <p:cNvPr id="24" name="CoinPct6"/>
          <p:cNvSpPr/>
          <p:nvPr/>
        </p:nvSpPr>
        <p:spPr>
          <a:xfrm>
            <a:off x="8092440" y="2652552"/>
            <a:ext cx="731520" cy="27432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40p</a:t>
            </a:r>
          </a:p>
        </p:txBody>
      </p:sp>
      <p:sp>
        <p:nvSpPr>
          <p:cNvPr id="25" name="Label6"/>
          <p:cNvSpPr/>
          <p:nvPr/>
        </p:nvSpPr>
        <p:spPr>
          <a:xfrm>
            <a:off x="7955280" y="3338352"/>
            <a:ext cx="1005840" cy="502920"/>
          </a:xfrm>
          <a:prstGeom prst="rect">
            <a:avLst/>
          </a:prstGeom>
          <a:noFill/>
          <a:ln/>
        </p:spPr>
        <p:txBody>
          <a:bodyPr wrap="square" lIns="0" tIns="0" rIns="0" bIns="0" rtlCol="0" anchor="ctr"/>
          <a:lstStyle/>
          <a:p>
            <a:pPr marL="0" indent="0" algn="ctr">
              <a:buNone/>
            </a:pPr>
            <a:r>
              <a:rPr lang="en-US" sz="950" b="1" dirty="0">
                <a:solidFill>
                  <a:srgbClr val="212B32"/>
                </a:solidFill>
                <a:latin typeface="Calibri" pitchFamily="34" charset="0"/>
                <a:ea typeface="Calibri" pitchFamily="34" charset="-122"/>
                <a:cs typeface="Calibri" pitchFamily="34" charset="-120"/>
              </a:rPr>
              <a:t>Contractor</a:t>
            </a:r>
          </a:p>
        </p:txBody>
      </p:sp>
      <p:sp>
        <p:nvSpPr>
          <p:cNvPr id="26" name="Caption"/>
          <p:cNvSpPr/>
          <p:nvPr/>
        </p:nvSpPr>
        <p:spPr>
          <a:xfrm>
            <a:off x="685800" y="3886992"/>
            <a:ext cx="7772400" cy="320040"/>
          </a:xfrm>
          <a:prstGeom prst="rect">
            <a:avLst/>
          </a:prstGeom>
          <a:noFill/>
          <a:ln/>
        </p:spPr>
        <p:txBody>
          <a:bodyPr wrap="square" lIns="0" tIns="0" rIns="0" bIns="0" rtlCol="0" anchor="ctr"/>
          <a:lstStyle/>
          <a:p>
            <a:pPr marL="0" indent="0" algn="ctr">
              <a:buNone/>
            </a:pPr>
            <a:r>
              <a:rPr lang="en-US" sz="950" i="1" dirty="0">
                <a:solidFill>
                  <a:srgbClr val="5C6770"/>
                </a:solidFill>
                <a:latin typeface="Calibri" pitchFamily="34" charset="0"/>
                <a:ea typeface="Calibri" pitchFamily="34" charset="-122"/>
                <a:cs typeface="Calibri" pitchFamily="34" charset="-120"/>
              </a:rPr>
              <a:t>Illustrative: each stop shows roughly how much of the original pound is still travelling forward.</a:t>
            </a:r>
          </a:p>
        </p:txBody>
      </p:sp>
      <p:sp>
        <p:nvSpPr>
          <p:cNvPr id="27"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Looking Beyond the Contract</a:t>
            </a:r>
          </a:p>
        </p:txBody>
      </p:sp>
      <p:sp>
        <p:nvSpPr>
          <p:cNvPr id="28"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19 / 27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THE HEADLINE NUMBERS</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2026/27 at a Glance</a:t>
            </a:r>
            <a:endParaRPr lang="en-US" sz="2800" dirty="0"/>
          </a:p>
        </p:txBody>
      </p:sp>
      <p:sp>
        <p:nvSpPr>
          <p:cNvPr id="4" name="Shape 2"/>
          <p:cNvSpPr/>
          <p:nvPr/>
        </p:nvSpPr>
        <p:spPr>
          <a:xfrm>
            <a:off x="457200" y="1417320"/>
            <a:ext cx="2011680" cy="2331720"/>
          </a:xfrm>
          <a:prstGeom prst="roundRect">
            <a:avLst>
              <a:gd name="adj" fmla="val 3636"/>
            </a:avLst>
          </a:prstGeom>
          <a:solidFill>
            <a:srgbClr val="E8F1FA"/>
          </a:solidFill>
          <a:ln/>
        </p:spPr>
        <p:txBody>
          <a:bodyPr/>
          <a:lstStyle/>
          <a:p>
            <a:endParaRPr lang="en-GB"/>
          </a:p>
        </p:txBody>
      </p:sp>
      <p:sp>
        <p:nvSpPr>
          <p:cNvPr id="5" name="Shape 3"/>
          <p:cNvSpPr/>
          <p:nvPr/>
        </p:nvSpPr>
        <p:spPr>
          <a:xfrm>
            <a:off x="1170432" y="1691640"/>
            <a:ext cx="585216" cy="585216"/>
          </a:xfrm>
          <a:prstGeom prst="ellipse">
            <a:avLst/>
          </a:prstGeom>
          <a:solidFill>
            <a:srgbClr val="005EB8"/>
          </a:solidFill>
          <a:ln/>
        </p:spPr>
        <p:txBody>
          <a:bodyPr/>
          <a:lstStyle/>
          <a:p>
            <a:endParaRPr lang="en-GB"/>
          </a:p>
        </p:txBody>
      </p:sp>
      <p:pic>
        <p:nvPicPr>
          <p:cNvPr id="6" name="Image 0" descr="preencoded.png"/>
          <p:cNvPicPr>
            <a:picLocks noChangeAspect="1"/>
          </p:cNvPicPr>
          <p:nvPr/>
        </p:nvPicPr>
        <p:blipFill>
          <a:blip r:embed="rId3"/>
          <a:stretch>
            <a:fillRect/>
          </a:stretch>
        </p:blipFill>
        <p:spPr>
          <a:xfrm>
            <a:off x="1321308" y="1842516"/>
            <a:ext cx="301752" cy="301752"/>
          </a:xfrm>
          <a:prstGeom prst="rect">
            <a:avLst/>
          </a:prstGeom>
        </p:spPr>
      </p:pic>
      <p:sp>
        <p:nvSpPr>
          <p:cNvPr id="7" name="Text 4"/>
          <p:cNvSpPr/>
          <p:nvPr/>
        </p:nvSpPr>
        <p:spPr>
          <a:xfrm>
            <a:off x="457200" y="2377440"/>
            <a:ext cx="2011680" cy="548640"/>
          </a:xfrm>
          <a:prstGeom prst="rect">
            <a:avLst/>
          </a:prstGeom>
          <a:noFill/>
          <a:ln/>
        </p:spPr>
        <p:txBody>
          <a:bodyPr wrap="square" lIns="0" tIns="0" rIns="0" bIns="0" rtlCol="0" anchor="ctr"/>
          <a:lstStyle/>
          <a:p>
            <a:pPr marL="0" indent="0" algn="ctr">
              <a:buNone/>
            </a:pPr>
            <a:r>
              <a:rPr lang="en-US" sz="2400" b="1" dirty="0">
                <a:solidFill>
                  <a:srgbClr val="003087"/>
                </a:solidFill>
                <a:latin typeface="Trebuchet MS" pitchFamily="34" charset="0"/>
                <a:ea typeface="Trebuchet MS" pitchFamily="34" charset="-122"/>
                <a:cs typeface="Trebuchet MS" pitchFamily="34" charset="-120"/>
              </a:rPr>
              <a:t>£3.636bn</a:t>
            </a:r>
            <a:endParaRPr lang="en-US" sz="2400" dirty="0"/>
          </a:p>
        </p:txBody>
      </p:sp>
      <p:sp>
        <p:nvSpPr>
          <p:cNvPr id="8" name="Text 5"/>
          <p:cNvSpPr/>
          <p:nvPr/>
        </p:nvSpPr>
        <p:spPr>
          <a:xfrm>
            <a:off x="566928" y="2971800"/>
            <a:ext cx="1792224" cy="731520"/>
          </a:xfrm>
          <a:prstGeom prst="rect">
            <a:avLst/>
          </a:prstGeom>
          <a:noFill/>
          <a:ln/>
        </p:spPr>
        <p:txBody>
          <a:bodyPr wrap="square" lIns="0" tIns="0" rIns="0" bIns="0" rtlCol="0" anchor="ctr"/>
          <a:lstStyle/>
          <a:p>
            <a:pPr marL="0" indent="0" algn="ctr">
              <a:buNone/>
            </a:pPr>
            <a:r>
              <a:rPr lang="en-US" sz="1050" dirty="0">
                <a:solidFill>
                  <a:srgbClr val="5C6770"/>
                </a:solidFill>
                <a:latin typeface="Calibri" pitchFamily="34" charset="0"/>
                <a:ea typeface="Calibri" pitchFamily="34" charset="-122"/>
                <a:cs typeface="Calibri" pitchFamily="34" charset="-120"/>
              </a:rPr>
              <a:t>Total CPCF funding for 2026/27</a:t>
            </a:r>
            <a:endParaRPr lang="en-US" sz="1050" dirty="0"/>
          </a:p>
          <a:p>
            <a:pPr marL="0" indent="0" algn="ctr">
              <a:buNone/>
            </a:pPr>
            <a:r>
              <a:rPr lang="en-US" sz="1050" dirty="0">
                <a:solidFill>
                  <a:srgbClr val="5C6770"/>
                </a:solidFill>
                <a:latin typeface="Calibri" pitchFamily="34" charset="0"/>
                <a:ea typeface="Calibri" pitchFamily="34" charset="-122"/>
                <a:cs typeface="Calibri" pitchFamily="34" charset="-120"/>
              </a:rPr>
              <a:t>(Pharmacy First now included)</a:t>
            </a:r>
            <a:endParaRPr lang="en-US" sz="1050" dirty="0"/>
          </a:p>
        </p:txBody>
      </p:sp>
      <p:sp>
        <p:nvSpPr>
          <p:cNvPr id="9" name="Shape 6"/>
          <p:cNvSpPr/>
          <p:nvPr/>
        </p:nvSpPr>
        <p:spPr>
          <a:xfrm>
            <a:off x="2861482" y="1417320"/>
            <a:ext cx="2011680" cy="2331720"/>
          </a:xfrm>
          <a:prstGeom prst="roundRect">
            <a:avLst>
              <a:gd name="adj" fmla="val 3636"/>
            </a:avLst>
          </a:prstGeom>
          <a:solidFill>
            <a:srgbClr val="E8F1FA"/>
          </a:solidFill>
          <a:ln/>
        </p:spPr>
        <p:txBody>
          <a:bodyPr/>
          <a:lstStyle/>
          <a:p>
            <a:endParaRPr lang="en-GB"/>
          </a:p>
        </p:txBody>
      </p:sp>
      <p:sp>
        <p:nvSpPr>
          <p:cNvPr id="10" name="Shape 7"/>
          <p:cNvSpPr/>
          <p:nvPr/>
        </p:nvSpPr>
        <p:spPr>
          <a:xfrm>
            <a:off x="3346704" y="1691640"/>
            <a:ext cx="585216" cy="585216"/>
          </a:xfrm>
          <a:prstGeom prst="ellipse">
            <a:avLst/>
          </a:prstGeom>
          <a:solidFill>
            <a:srgbClr val="007F3B"/>
          </a:solidFill>
          <a:ln/>
        </p:spPr>
        <p:txBody>
          <a:bodyPr/>
          <a:lstStyle/>
          <a:p>
            <a:endParaRPr lang="en-GB"/>
          </a:p>
        </p:txBody>
      </p:sp>
      <p:pic>
        <p:nvPicPr>
          <p:cNvPr id="11" name="Image 1" descr="preencoded.png"/>
          <p:cNvPicPr>
            <a:picLocks noChangeAspect="1"/>
          </p:cNvPicPr>
          <p:nvPr/>
        </p:nvPicPr>
        <p:blipFill>
          <a:blip r:embed="rId4"/>
          <a:stretch>
            <a:fillRect/>
          </a:stretch>
        </p:blipFill>
        <p:spPr>
          <a:xfrm>
            <a:off x="3497580" y="1842516"/>
            <a:ext cx="301752" cy="301752"/>
          </a:xfrm>
          <a:prstGeom prst="rect">
            <a:avLst/>
          </a:prstGeom>
        </p:spPr>
      </p:pic>
      <p:sp>
        <p:nvSpPr>
          <p:cNvPr id="12" name="Text 8"/>
          <p:cNvSpPr/>
          <p:nvPr/>
        </p:nvSpPr>
        <p:spPr>
          <a:xfrm>
            <a:off x="2633472" y="2377440"/>
            <a:ext cx="2011680" cy="548640"/>
          </a:xfrm>
          <a:prstGeom prst="rect">
            <a:avLst/>
          </a:prstGeom>
          <a:noFill/>
          <a:ln/>
        </p:spPr>
        <p:txBody>
          <a:bodyPr wrap="square" lIns="0" tIns="0" rIns="0" bIns="0" rtlCol="0" anchor="ctr"/>
          <a:lstStyle/>
          <a:p>
            <a:pPr marL="0" indent="0" algn="ctr">
              <a:buNone/>
            </a:pPr>
            <a:r>
              <a:rPr lang="en-US" sz="2800" b="1" dirty="0">
                <a:solidFill>
                  <a:srgbClr val="003087"/>
                </a:solidFill>
                <a:latin typeface="Trebuchet MS" pitchFamily="34" charset="0"/>
                <a:ea typeface="Trebuchet MS" pitchFamily="34" charset="-122"/>
                <a:cs typeface="Trebuchet MS" pitchFamily="34" charset="-120"/>
              </a:rPr>
              <a:t>+£340m</a:t>
            </a:r>
            <a:endParaRPr lang="en-US" sz="2800" dirty="0"/>
          </a:p>
        </p:txBody>
      </p:sp>
      <p:sp>
        <p:nvSpPr>
          <p:cNvPr id="13" name="Text 9"/>
          <p:cNvSpPr/>
          <p:nvPr/>
        </p:nvSpPr>
        <p:spPr>
          <a:xfrm>
            <a:off x="2743200" y="2971800"/>
            <a:ext cx="2066544" cy="731520"/>
          </a:xfrm>
          <a:prstGeom prst="rect">
            <a:avLst/>
          </a:prstGeom>
          <a:noFill/>
          <a:ln/>
        </p:spPr>
        <p:txBody>
          <a:bodyPr wrap="square" lIns="0" tIns="0" rIns="0" bIns="0" rtlCol="0" anchor="ctr"/>
          <a:lstStyle/>
          <a:p>
            <a:pPr marL="0" indent="0" algn="ctr">
              <a:buNone/>
            </a:pPr>
            <a:r>
              <a:rPr lang="en-US" sz="1050" dirty="0">
                <a:solidFill>
                  <a:srgbClr val="5C6770"/>
                </a:solidFill>
                <a:latin typeface="Calibri" pitchFamily="34" charset="0"/>
                <a:ea typeface="Calibri" pitchFamily="34" charset="-122"/>
                <a:cs typeface="Calibri" pitchFamily="34" charset="-120"/>
              </a:rPr>
              <a:t>Funding growth vs 2025/26 —</a:t>
            </a:r>
            <a:endParaRPr lang="en-US" sz="1050" dirty="0"/>
          </a:p>
          <a:p>
            <a:pPr marL="0" indent="0" algn="ctr">
              <a:buNone/>
            </a:pPr>
            <a:r>
              <a:rPr lang="en-US" sz="1050" dirty="0">
                <a:solidFill>
                  <a:srgbClr val="5C6770"/>
                </a:solidFill>
                <a:latin typeface="Calibri" pitchFamily="34" charset="0"/>
                <a:ea typeface="Calibri" pitchFamily="34" charset="-122"/>
                <a:cs typeface="Calibri" pitchFamily="34" charset="-120"/>
              </a:rPr>
              <a:t>a 10.3% uplift</a:t>
            </a:r>
            <a:endParaRPr lang="en-US" sz="1050" dirty="0"/>
          </a:p>
        </p:txBody>
      </p:sp>
      <p:sp>
        <p:nvSpPr>
          <p:cNvPr id="19" name="Shape 14"/>
          <p:cNvSpPr/>
          <p:nvPr/>
        </p:nvSpPr>
        <p:spPr>
          <a:xfrm>
            <a:off x="5162968" y="1417320"/>
            <a:ext cx="2011680" cy="2331720"/>
          </a:xfrm>
          <a:prstGeom prst="roundRect">
            <a:avLst>
              <a:gd name="adj" fmla="val 3636"/>
            </a:avLst>
          </a:prstGeom>
          <a:solidFill>
            <a:srgbClr val="E8F1FA"/>
          </a:solidFill>
          <a:ln/>
        </p:spPr>
        <p:txBody>
          <a:bodyPr/>
          <a:lstStyle/>
          <a:p>
            <a:endParaRPr lang="en-GB"/>
          </a:p>
        </p:txBody>
      </p:sp>
      <p:sp>
        <p:nvSpPr>
          <p:cNvPr id="20" name="Shape 15"/>
          <p:cNvSpPr/>
          <p:nvPr/>
        </p:nvSpPr>
        <p:spPr>
          <a:xfrm>
            <a:off x="5824728" y="1739646"/>
            <a:ext cx="585216" cy="585216"/>
          </a:xfrm>
          <a:prstGeom prst="ellipse">
            <a:avLst/>
          </a:prstGeom>
          <a:solidFill>
            <a:srgbClr val="007F3B"/>
          </a:solidFill>
          <a:ln/>
        </p:spPr>
        <p:txBody>
          <a:bodyPr/>
          <a:lstStyle/>
          <a:p>
            <a:endParaRPr lang="en-GB"/>
          </a:p>
        </p:txBody>
      </p:sp>
      <p:pic>
        <p:nvPicPr>
          <p:cNvPr id="16" name="Image 2" descr="preencoded.png"/>
          <p:cNvPicPr>
            <a:picLocks noChangeAspect="1"/>
          </p:cNvPicPr>
          <p:nvPr/>
        </p:nvPicPr>
        <p:blipFill>
          <a:blip r:embed="rId5"/>
          <a:stretch>
            <a:fillRect/>
          </a:stretch>
        </p:blipFill>
        <p:spPr>
          <a:xfrm>
            <a:off x="5673852" y="1842516"/>
            <a:ext cx="301752" cy="301752"/>
          </a:xfrm>
          <a:prstGeom prst="rect">
            <a:avLst/>
          </a:prstGeom>
        </p:spPr>
      </p:pic>
      <p:sp>
        <p:nvSpPr>
          <p:cNvPr id="17" name="Text 12"/>
          <p:cNvSpPr/>
          <p:nvPr/>
        </p:nvSpPr>
        <p:spPr>
          <a:xfrm>
            <a:off x="4809744" y="2377440"/>
            <a:ext cx="2011680" cy="548640"/>
          </a:xfrm>
          <a:prstGeom prst="rect">
            <a:avLst/>
          </a:prstGeom>
          <a:noFill/>
          <a:ln/>
        </p:spPr>
        <p:txBody>
          <a:bodyPr wrap="square" lIns="0" tIns="0" rIns="0" bIns="0" rtlCol="0" anchor="ctr"/>
          <a:lstStyle/>
          <a:p>
            <a:pPr marL="0" indent="0" algn="ctr">
              <a:buNone/>
            </a:pPr>
            <a:endParaRPr lang="en-US" sz="2800" dirty="0"/>
          </a:p>
        </p:txBody>
      </p:sp>
      <p:sp>
        <p:nvSpPr>
          <p:cNvPr id="18" name="Text 13"/>
          <p:cNvSpPr/>
          <p:nvPr/>
        </p:nvSpPr>
        <p:spPr>
          <a:xfrm>
            <a:off x="4919472" y="2971800"/>
            <a:ext cx="1792224" cy="731520"/>
          </a:xfrm>
          <a:prstGeom prst="rect">
            <a:avLst/>
          </a:prstGeom>
          <a:noFill/>
          <a:ln/>
        </p:spPr>
        <p:txBody>
          <a:bodyPr wrap="square" lIns="0" tIns="0" rIns="0" bIns="0" rtlCol="0" anchor="ctr"/>
          <a:lstStyle/>
          <a:p>
            <a:pPr marL="0" indent="0" algn="ctr">
              <a:buNone/>
            </a:pPr>
            <a:endParaRPr lang="en-US" sz="1050" dirty="0"/>
          </a:p>
        </p:txBody>
      </p:sp>
      <p:sp>
        <p:nvSpPr>
          <p:cNvPr id="22" name="Text 16"/>
          <p:cNvSpPr/>
          <p:nvPr/>
        </p:nvSpPr>
        <p:spPr>
          <a:xfrm>
            <a:off x="5101172" y="2377440"/>
            <a:ext cx="2243746" cy="548640"/>
          </a:xfrm>
          <a:prstGeom prst="rect">
            <a:avLst/>
          </a:prstGeom>
          <a:noFill/>
          <a:ln/>
        </p:spPr>
        <p:txBody>
          <a:bodyPr wrap="square" lIns="0" tIns="0" rIns="0" bIns="0" rtlCol="0" anchor="ctr"/>
          <a:lstStyle/>
          <a:p>
            <a:pPr marL="0" indent="0" algn="ctr">
              <a:buNone/>
            </a:pPr>
            <a:r>
              <a:rPr lang="en-US" sz="2800" b="1" dirty="0">
                <a:solidFill>
                  <a:srgbClr val="003087"/>
                </a:solidFill>
                <a:latin typeface="Trebuchet MS" pitchFamily="34" charset="0"/>
                <a:ea typeface="Trebuchet MS" pitchFamily="34" charset="-122"/>
                <a:cs typeface="Trebuchet MS" pitchFamily="34" charset="-120"/>
              </a:rPr>
              <a:t>£239m</a:t>
            </a:r>
            <a:endParaRPr lang="en-US" sz="2800" dirty="0"/>
          </a:p>
        </p:txBody>
      </p:sp>
      <p:sp>
        <p:nvSpPr>
          <p:cNvPr id="23" name="Text 17"/>
          <p:cNvSpPr/>
          <p:nvPr/>
        </p:nvSpPr>
        <p:spPr>
          <a:xfrm>
            <a:off x="5037754" y="2971800"/>
            <a:ext cx="2136894" cy="731520"/>
          </a:xfrm>
          <a:prstGeom prst="rect">
            <a:avLst/>
          </a:prstGeom>
          <a:noFill/>
          <a:ln/>
        </p:spPr>
        <p:txBody>
          <a:bodyPr wrap="square" lIns="0" tIns="0" rIns="0" bIns="0" rtlCol="0" anchor="ctr"/>
          <a:lstStyle/>
          <a:p>
            <a:pPr marL="0" indent="0" algn="ctr">
              <a:buNone/>
            </a:pPr>
            <a:r>
              <a:rPr lang="en-US" sz="1050" dirty="0">
                <a:solidFill>
                  <a:srgbClr val="5C6770"/>
                </a:solidFill>
                <a:latin typeface="Calibri" pitchFamily="34" charset="0"/>
                <a:ea typeface="Calibri" pitchFamily="34" charset="-122"/>
                <a:cs typeface="Calibri" pitchFamily="34" charset="-120"/>
              </a:rPr>
              <a:t>Historic margin over-delivery</a:t>
            </a:r>
            <a:endParaRPr lang="en-US" sz="1050" dirty="0"/>
          </a:p>
          <a:p>
            <a:pPr marL="0" indent="0" algn="ctr">
              <a:buNone/>
            </a:pPr>
            <a:r>
              <a:rPr lang="en-US" sz="1050" dirty="0">
                <a:solidFill>
                  <a:srgbClr val="5C6770"/>
                </a:solidFill>
                <a:latin typeface="Calibri" pitchFamily="34" charset="0"/>
                <a:ea typeface="Calibri" pitchFamily="34" charset="-122"/>
                <a:cs typeface="Calibri" pitchFamily="34" charset="-120"/>
              </a:rPr>
              <a:t>written off (up to)</a:t>
            </a:r>
            <a:endParaRPr lang="en-US" sz="1050" dirty="0"/>
          </a:p>
        </p:txBody>
      </p:sp>
      <p:sp>
        <p:nvSpPr>
          <p:cNvPr id="24" name="Text 18"/>
          <p:cNvSpPr/>
          <p:nvPr/>
        </p:nvSpPr>
        <p:spPr>
          <a:xfrm>
            <a:off x="457200" y="4023360"/>
            <a:ext cx="8229600" cy="640080"/>
          </a:xfrm>
          <a:prstGeom prst="rect">
            <a:avLst/>
          </a:prstGeom>
          <a:noFill/>
          <a:ln/>
        </p:spPr>
        <p:txBody>
          <a:bodyPr wrap="square" lIns="0" tIns="0" rIns="0" bIns="0" rtlCol="0" anchor="ctr"/>
          <a:lstStyle/>
          <a:p>
            <a:pPr marL="0" indent="0">
              <a:buNone/>
            </a:pPr>
            <a:r>
              <a:rPr lang="en-US" sz="1250" dirty="0">
                <a:solidFill>
                  <a:srgbClr val="212B32"/>
                </a:solidFill>
                <a:latin typeface="Calibri" pitchFamily="34" charset="0"/>
                <a:ea typeface="Calibri" pitchFamily="34" charset="-122"/>
                <a:cs typeface="Calibri" pitchFamily="34" charset="-120"/>
              </a:rPr>
              <a:t> Pharmacy budget grown a further 10.3% one of the largest budget uplifts across the NHS this year. </a:t>
            </a:r>
            <a:endParaRPr lang="en-US" sz="1250" dirty="0"/>
          </a:p>
        </p:txBody>
      </p:sp>
      <p:sp>
        <p:nvSpPr>
          <p:cNvPr id="25" name="Text 19"/>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26" name="Text 20"/>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2 / 27</a:t>
            </a:r>
            <a:endParaRPr lang="en-US" sz="8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Budget vs Funding vs Cash">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spc="200" dirty="0">
                <a:solidFill>
                  <a:srgbClr val="005EB8"/>
                </a:solidFill>
                <a:latin typeface="Calibri" pitchFamily="34" charset="0"/>
                <a:ea typeface="Calibri" pitchFamily="34" charset="-122"/>
                <a:cs typeface="Calibri" pitchFamily="34" charset="-120"/>
              </a:rPr>
              <a:t>WHY THE NUMBERS FEEL DIFFERENT</a:t>
            </a:r>
          </a:p>
        </p:txBody>
      </p:sp>
      <p:sp>
        <p:nvSpPr>
          <p:cNvPr id="3" name="Title"/>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Calibri" pitchFamily="34" charset="0"/>
                <a:ea typeface="Calibri" pitchFamily="34" charset="-122"/>
                <a:cs typeface="Calibri" pitchFamily="34" charset="-120"/>
              </a:rPr>
              <a:t>Budget ≠ Funding ≠ Cash</a:t>
            </a:r>
          </a:p>
        </p:txBody>
      </p:sp>
      <p:sp>
        <p:nvSpPr>
          <p:cNvPr id="4" name="Bar0"/>
          <p:cNvSpPr/>
          <p:nvPr/>
        </p:nvSpPr>
        <p:spPr>
          <a:xfrm>
            <a:off x="685800" y="1325880"/>
            <a:ext cx="7772400" cy="685800"/>
          </a:xfrm>
          <a:prstGeom prst="roundRect">
            <a:avLst>
              <a:gd name="adj" fmla="val 1000"/>
            </a:avLst>
          </a:prstGeom>
          <a:solidFill>
            <a:srgbClr val="005EB8"/>
          </a:solidFill>
          <a:ln/>
        </p:spPr>
        <p:txBody>
          <a:bodyPr/>
          <a:lstStyle/>
          <a:p>
            <a:endParaRPr lang="en-GB"/>
          </a:p>
        </p:txBody>
      </p:sp>
      <p:sp>
        <p:nvSpPr>
          <p:cNvPr id="5" name="BarTitle0"/>
          <p:cNvSpPr/>
          <p:nvPr/>
        </p:nvSpPr>
        <p:spPr>
          <a:xfrm>
            <a:off x="685800" y="1325880"/>
            <a:ext cx="7772400" cy="68580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Headline Budget</a:t>
            </a:r>
          </a:p>
        </p:txBody>
      </p:sp>
      <p:sp>
        <p:nvSpPr>
          <p:cNvPr id="6" name="Bar1"/>
          <p:cNvSpPr/>
          <p:nvPr/>
        </p:nvSpPr>
        <p:spPr>
          <a:xfrm>
            <a:off x="1440180" y="2121408"/>
            <a:ext cx="6263640" cy="685800"/>
          </a:xfrm>
          <a:prstGeom prst="roundRect">
            <a:avLst>
              <a:gd name="adj" fmla="val 1000"/>
            </a:avLst>
          </a:prstGeom>
          <a:solidFill>
            <a:srgbClr val="1C7293"/>
          </a:solidFill>
          <a:ln/>
        </p:spPr>
        <p:txBody>
          <a:bodyPr/>
          <a:lstStyle/>
          <a:p>
            <a:endParaRPr lang="en-GB"/>
          </a:p>
        </p:txBody>
      </p:sp>
      <p:sp>
        <p:nvSpPr>
          <p:cNvPr id="7" name="BarTitle1"/>
          <p:cNvSpPr/>
          <p:nvPr/>
        </p:nvSpPr>
        <p:spPr>
          <a:xfrm>
            <a:off x="1440180" y="2121408"/>
            <a:ext cx="6263640" cy="68580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Allocated Funding</a:t>
            </a:r>
          </a:p>
        </p:txBody>
      </p:sp>
      <p:sp>
        <p:nvSpPr>
          <p:cNvPr id="8" name="Bar2"/>
          <p:cNvSpPr/>
          <p:nvPr/>
        </p:nvSpPr>
        <p:spPr>
          <a:xfrm>
            <a:off x="2194560" y="2916936"/>
            <a:ext cx="4754880" cy="685800"/>
          </a:xfrm>
          <a:prstGeom prst="roundRect">
            <a:avLst>
              <a:gd name="adj" fmla="val 1000"/>
            </a:avLst>
          </a:prstGeom>
          <a:solidFill>
            <a:srgbClr val="065A82"/>
          </a:solidFill>
          <a:ln/>
        </p:spPr>
        <p:txBody>
          <a:bodyPr/>
          <a:lstStyle/>
          <a:p>
            <a:endParaRPr lang="en-GB"/>
          </a:p>
        </p:txBody>
      </p:sp>
      <p:sp>
        <p:nvSpPr>
          <p:cNvPr id="9" name="BarTitle2"/>
          <p:cNvSpPr/>
          <p:nvPr/>
        </p:nvSpPr>
        <p:spPr>
          <a:xfrm>
            <a:off x="2194560" y="2916936"/>
            <a:ext cx="4754880" cy="68580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Recurring Funding</a:t>
            </a:r>
          </a:p>
        </p:txBody>
      </p:sp>
      <p:sp>
        <p:nvSpPr>
          <p:cNvPr id="10" name="Bar3"/>
          <p:cNvSpPr/>
          <p:nvPr/>
        </p:nvSpPr>
        <p:spPr>
          <a:xfrm>
            <a:off x="2948940" y="3712464"/>
            <a:ext cx="3246120" cy="685800"/>
          </a:xfrm>
          <a:prstGeom prst="roundRect">
            <a:avLst>
              <a:gd name="adj" fmla="val 1000"/>
            </a:avLst>
          </a:prstGeom>
          <a:solidFill>
            <a:srgbClr val="003087"/>
          </a:solidFill>
          <a:ln/>
        </p:spPr>
        <p:txBody>
          <a:bodyPr/>
          <a:lstStyle/>
          <a:p>
            <a:endParaRPr lang="en-GB"/>
          </a:p>
        </p:txBody>
      </p:sp>
      <p:sp>
        <p:nvSpPr>
          <p:cNvPr id="11" name="BarTitle3"/>
          <p:cNvSpPr/>
          <p:nvPr/>
        </p:nvSpPr>
        <p:spPr>
          <a:xfrm>
            <a:off x="2948940" y="3712464"/>
            <a:ext cx="3246120" cy="68580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Cash Reaching Contractors</a:t>
            </a:r>
          </a:p>
        </p:txBody>
      </p:sp>
      <p:sp>
        <p:nvSpPr>
          <p:cNvPr id="12"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Looking Beyond the Contract</a:t>
            </a:r>
          </a:p>
        </p:txBody>
      </p:sp>
      <p:sp>
        <p:nvSpPr>
          <p:cNvPr id="13"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20 / 27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Historic Margin">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spc="200" dirty="0">
                <a:solidFill>
                  <a:srgbClr val="005EB8"/>
                </a:solidFill>
                <a:latin typeface="Calibri" pitchFamily="34" charset="0"/>
                <a:ea typeface="Calibri" pitchFamily="34" charset="-122"/>
                <a:cs typeface="Calibri" pitchFamily="34" charset="-120"/>
              </a:rPr>
              <a:t>GETTING THE HISTORY RIGHT</a:t>
            </a:r>
          </a:p>
        </p:txBody>
      </p:sp>
      <p:sp>
        <p:nvSpPr>
          <p:cNvPr id="3" name="Title"/>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Calibri" pitchFamily="34" charset="0"/>
                <a:ea typeface="Calibri" pitchFamily="34" charset="-122"/>
                <a:cs typeface="Calibri" pitchFamily="34" charset="-120"/>
              </a:rPr>
              <a:t>Historic Margin Is Not One Year’s Funding</a:t>
            </a:r>
          </a:p>
        </p:txBody>
      </p:sp>
      <p:sp>
        <p:nvSpPr>
          <p:cNvPr id="4" name="GreyCard"/>
          <p:cNvSpPr/>
          <p:nvPr/>
        </p:nvSpPr>
        <p:spPr>
          <a:xfrm>
            <a:off x="548640" y="1188720"/>
            <a:ext cx="3886200" cy="2972816"/>
          </a:xfrm>
          <a:prstGeom prst="roundRect">
            <a:avLst>
              <a:gd name="adj" fmla="val 900"/>
            </a:avLst>
          </a:prstGeom>
          <a:solidFill>
            <a:srgbClr val="EDEFF1"/>
          </a:solidFill>
          <a:ln/>
        </p:spPr>
        <p:txBody>
          <a:bodyPr/>
          <a:lstStyle/>
          <a:p>
            <a:endParaRPr lang="en-GB"/>
          </a:p>
        </p:txBody>
      </p:sp>
      <p:sp>
        <p:nvSpPr>
          <p:cNvPr id="5" name="GreyDot"/>
          <p:cNvSpPr/>
          <p:nvPr/>
        </p:nvSpPr>
        <p:spPr>
          <a:xfrm>
            <a:off x="822960" y="1463040"/>
            <a:ext cx="219456" cy="219456"/>
          </a:xfrm>
          <a:prstGeom prst="ellipse">
            <a:avLst/>
          </a:prstGeom>
          <a:solidFill>
            <a:srgbClr val="8A95A0"/>
          </a:solidFill>
          <a:ln/>
        </p:spPr>
        <p:txBody>
          <a:bodyPr/>
          <a:lstStyle/>
          <a:p>
            <a:endParaRPr lang="en-GB"/>
          </a:p>
        </p:txBody>
      </p:sp>
      <p:sp>
        <p:nvSpPr>
          <p:cNvPr id="6" name="GreyLabel"/>
          <p:cNvSpPr/>
          <p:nvPr/>
        </p:nvSpPr>
        <p:spPr>
          <a:xfrm>
            <a:off x="822960" y="1792224"/>
            <a:ext cx="3337560" cy="411480"/>
          </a:xfrm>
          <a:prstGeom prst="rect">
            <a:avLst/>
          </a:prstGeom>
          <a:noFill/>
          <a:ln/>
        </p:spPr>
        <p:txBody>
          <a:bodyPr wrap="square" lIns="0" tIns="0" rIns="0" bIns="0" rtlCol="0" anchor="ctr"/>
          <a:lstStyle/>
          <a:p>
            <a:pPr marL="0" indent="0">
              <a:buNone/>
            </a:pPr>
            <a:r>
              <a:rPr lang="en-US" sz="1100" b="1" spc="80" dirty="0">
                <a:solidFill>
                  <a:srgbClr val="8A95A0"/>
                </a:solidFill>
                <a:latin typeface="Calibri" pitchFamily="34" charset="0"/>
                <a:ea typeface="Calibri" pitchFamily="34" charset="-122"/>
                <a:cs typeface="Calibri" pitchFamily="34" charset="-120"/>
              </a:rPr>
              <a:t>HISTORIC RECONCILIATION</a:t>
            </a:r>
          </a:p>
        </p:txBody>
      </p:sp>
      <p:sp>
        <p:nvSpPr>
          <p:cNvPr id="7" name="GreyAmount"/>
          <p:cNvSpPr/>
          <p:nvPr/>
        </p:nvSpPr>
        <p:spPr>
          <a:xfrm>
            <a:off x="822960" y="2286000"/>
            <a:ext cx="3337560" cy="731520"/>
          </a:xfrm>
          <a:prstGeom prst="rect">
            <a:avLst/>
          </a:prstGeom>
          <a:noFill/>
          <a:ln/>
        </p:spPr>
        <p:txBody>
          <a:bodyPr wrap="square" lIns="0" tIns="0" rIns="0" bIns="0" rtlCol="0" anchor="ctr"/>
          <a:lstStyle/>
          <a:p>
            <a:pPr marL="0" indent="0">
              <a:buNone/>
            </a:pPr>
            <a:r>
              <a:rPr lang="en-US" sz="3200" b="1" dirty="0">
                <a:solidFill>
                  <a:srgbClr val="8A95A0"/>
                </a:solidFill>
                <a:latin typeface="Trebuchet MS" pitchFamily="34" charset="0"/>
                <a:ea typeface="Trebuchet MS" pitchFamily="34" charset="-122"/>
                <a:cs typeface="Trebuchet MS" pitchFamily="34" charset="-120"/>
              </a:rPr>
              <a:t>£239m</a:t>
            </a:r>
          </a:p>
        </p:txBody>
      </p:sp>
      <p:sp>
        <p:nvSpPr>
          <p:cNvPr id="8" name="GreyDesc"/>
          <p:cNvSpPr/>
          <p:nvPr/>
        </p:nvSpPr>
        <p:spPr>
          <a:xfrm>
            <a:off x="822960" y="3108960"/>
            <a:ext cx="3337560" cy="1097280"/>
          </a:xfrm>
          <a:prstGeom prst="rect">
            <a:avLst/>
          </a:prstGeom>
          <a:noFill/>
          <a:ln/>
        </p:spPr>
        <p:txBody>
          <a:bodyPr wrap="square" lIns="0" tIns="0" rIns="0" bIns="0" rtlCol="0" anchor="t"/>
          <a:lstStyle/>
          <a:p>
            <a:pPr marL="0" indent="0">
              <a:buNone/>
            </a:pPr>
            <a:r>
              <a:rPr lang="en-US" sz="1150" dirty="0">
                <a:solidFill>
                  <a:srgbClr val="5C6770"/>
                </a:solidFill>
                <a:latin typeface="Calibri" pitchFamily="34" charset="0"/>
                <a:ea typeface="Calibri" pitchFamily="34" charset="-122"/>
                <a:cs typeface="Calibri" pitchFamily="34" charset="-120"/>
              </a:rPr>
              <a:t>Spread across 2023/24 and 2024/25. A correction for the past, not new money for 2026/27.</a:t>
            </a:r>
          </a:p>
        </p:txBody>
      </p:sp>
      <p:sp>
        <p:nvSpPr>
          <p:cNvPr id="9" name="GreenCard"/>
          <p:cNvSpPr/>
          <p:nvPr/>
        </p:nvSpPr>
        <p:spPr>
          <a:xfrm>
            <a:off x="4709160" y="1188720"/>
            <a:ext cx="3886200" cy="2972816"/>
          </a:xfrm>
          <a:prstGeom prst="roundRect">
            <a:avLst>
              <a:gd name="adj" fmla="val 900"/>
            </a:avLst>
          </a:prstGeom>
          <a:solidFill>
            <a:srgbClr val="E5F2EA"/>
          </a:solidFill>
          <a:ln/>
        </p:spPr>
        <p:txBody>
          <a:bodyPr/>
          <a:lstStyle/>
          <a:p>
            <a:endParaRPr lang="en-GB"/>
          </a:p>
        </p:txBody>
      </p:sp>
      <p:sp>
        <p:nvSpPr>
          <p:cNvPr id="10" name="GreenDot"/>
          <p:cNvSpPr/>
          <p:nvPr/>
        </p:nvSpPr>
        <p:spPr>
          <a:xfrm>
            <a:off x="4983480" y="1463040"/>
            <a:ext cx="219456" cy="219456"/>
          </a:xfrm>
          <a:prstGeom prst="ellipse">
            <a:avLst/>
          </a:prstGeom>
          <a:solidFill>
            <a:srgbClr val="007F3B"/>
          </a:solidFill>
          <a:ln/>
        </p:spPr>
        <p:txBody>
          <a:bodyPr/>
          <a:lstStyle/>
          <a:p>
            <a:endParaRPr lang="en-GB"/>
          </a:p>
        </p:txBody>
      </p:sp>
      <p:sp>
        <p:nvSpPr>
          <p:cNvPr id="11" name="GreenLabel"/>
          <p:cNvSpPr/>
          <p:nvPr/>
        </p:nvSpPr>
        <p:spPr>
          <a:xfrm>
            <a:off x="4983480" y="1792224"/>
            <a:ext cx="3337560" cy="411480"/>
          </a:xfrm>
          <a:prstGeom prst="rect">
            <a:avLst/>
          </a:prstGeom>
          <a:noFill/>
          <a:ln/>
        </p:spPr>
        <p:txBody>
          <a:bodyPr wrap="square" lIns="0" tIns="0" rIns="0" bIns="0" rtlCol="0" anchor="ctr"/>
          <a:lstStyle/>
          <a:p>
            <a:pPr marL="0" indent="0">
              <a:buNone/>
            </a:pPr>
            <a:r>
              <a:rPr lang="en-US" sz="1100" b="1" spc="80" dirty="0">
                <a:solidFill>
                  <a:srgbClr val="007F3B"/>
                </a:solidFill>
                <a:latin typeface="Calibri" pitchFamily="34" charset="0"/>
                <a:ea typeface="Calibri" pitchFamily="34" charset="-122"/>
                <a:cs typeface="Calibri" pitchFamily="34" charset="-120"/>
              </a:rPr>
              <a:t>NEW INVESTMENT</a:t>
            </a:r>
          </a:p>
        </p:txBody>
      </p:sp>
      <p:sp>
        <p:nvSpPr>
          <p:cNvPr id="12" name="GreenAmount"/>
          <p:cNvSpPr/>
          <p:nvPr/>
        </p:nvSpPr>
        <p:spPr>
          <a:xfrm>
            <a:off x="4983480" y="2286000"/>
            <a:ext cx="3337560" cy="731520"/>
          </a:xfrm>
          <a:prstGeom prst="rect">
            <a:avLst/>
          </a:prstGeom>
          <a:noFill/>
          <a:ln/>
        </p:spPr>
        <p:txBody>
          <a:bodyPr wrap="square" lIns="0" tIns="0" rIns="0" bIns="0" rtlCol="0" anchor="ctr"/>
          <a:lstStyle/>
          <a:p>
            <a:pPr marL="0" indent="0">
              <a:buNone/>
            </a:pPr>
            <a:r>
              <a:rPr lang="en-US" sz="3200" b="1" dirty="0">
                <a:solidFill>
                  <a:srgbClr val="007F3B"/>
                </a:solidFill>
                <a:latin typeface="Trebuchet MS" pitchFamily="34" charset="0"/>
                <a:ea typeface="Trebuchet MS" pitchFamily="34" charset="-122"/>
                <a:cs typeface="Trebuchet MS" pitchFamily="34" charset="-120"/>
              </a:rPr>
              <a:t>£200m</a:t>
            </a:r>
          </a:p>
        </p:txBody>
      </p:sp>
      <p:sp>
        <p:nvSpPr>
          <p:cNvPr id="13" name="GreenDesc"/>
          <p:cNvSpPr/>
          <p:nvPr/>
        </p:nvSpPr>
        <p:spPr>
          <a:xfrm>
            <a:off x="4983480" y="3108960"/>
            <a:ext cx="3337560" cy="1097280"/>
          </a:xfrm>
          <a:prstGeom prst="rect">
            <a:avLst/>
          </a:prstGeom>
          <a:noFill/>
          <a:ln/>
        </p:spPr>
        <p:txBody>
          <a:bodyPr wrap="square" lIns="0" tIns="0" rIns="0" bIns="0" rtlCol="0" anchor="t"/>
          <a:lstStyle/>
          <a:p>
            <a:pPr marL="0" indent="0">
              <a:buNone/>
            </a:pPr>
            <a:r>
              <a:rPr lang="en-US" sz="1150" dirty="0">
                <a:solidFill>
                  <a:srgbClr val="1F6F45"/>
                </a:solidFill>
                <a:latin typeface="Calibri" pitchFamily="34" charset="0"/>
                <a:ea typeface="Calibri" pitchFamily="34" charset="-122"/>
                <a:cs typeface="Calibri" pitchFamily="34" charset="-120"/>
              </a:rPr>
              <a:t>Recurring margin funding for 2026/27 — the part that genuinely adds to what the sector has to work with going forward.</a:t>
            </a:r>
          </a:p>
        </p:txBody>
      </p:sp>
      <p:sp>
        <p:nvSpPr>
          <p:cNvPr id="20" name="Takeaway"/>
          <p:cNvSpPr/>
          <p:nvPr/>
        </p:nvSpPr>
        <p:spPr>
          <a:xfrm>
            <a:off x="548640" y="4435856"/>
            <a:ext cx="8046720" cy="365760"/>
          </a:xfrm>
          <a:prstGeom prst="rect">
            <a:avLst/>
          </a:prstGeom>
          <a:noFill/>
          <a:ln/>
        </p:spPr>
        <p:txBody>
          <a:bodyPr wrap="square" lIns="0" tIns="0" rIns="0" bIns="0" rtlCol="0" anchor="ctr"/>
          <a:lstStyle/>
          <a:p>
            <a:pPr marL="0" indent="0" algn="ctr">
              <a:buNone/>
            </a:pPr>
            <a:r>
              <a:rPr lang="en-US" sz="1300" b="1" i="1" dirty="0">
                <a:solidFill>
                  <a:srgbClr val="003087"/>
                </a:solidFill>
                <a:latin typeface="Calibri" pitchFamily="34" charset="0"/>
                <a:ea typeface="Calibri" pitchFamily="34" charset="-122"/>
                <a:cs typeface="Calibri" pitchFamily="34" charset="-120"/>
              </a:rPr>
              <a:t>Two different kinds of good news. Keep them separate.</a:t>
            </a:r>
          </a:p>
        </p:txBody>
      </p:sp>
      <p:sp>
        <p:nvSpPr>
          <p:cNvPr id="30"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Looking Beyond the Contract</a:t>
            </a:r>
          </a:p>
        </p:txBody>
      </p:sp>
      <p:sp>
        <p:nvSpPr>
          <p:cNvPr id="31"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21 / 27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What Reaches Your Pharmacy">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spc="200" dirty="0">
                <a:solidFill>
                  <a:srgbClr val="005EB8"/>
                </a:solidFill>
                <a:latin typeface="Calibri" pitchFamily="34" charset="0"/>
                <a:ea typeface="Calibri" pitchFamily="34" charset="-122"/>
                <a:cs typeface="Calibri" pitchFamily="34" charset="-120"/>
              </a:rPr>
              <a:t>INDEPENDENT MODELLING</a:t>
            </a:r>
          </a:p>
        </p:txBody>
      </p:sp>
      <p:sp>
        <p:nvSpPr>
          <p:cNvPr id="3" name="Title"/>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Calibri" pitchFamily="34" charset="0"/>
                <a:ea typeface="Calibri" pitchFamily="34" charset="-122"/>
                <a:cs typeface="Calibri" pitchFamily="34" charset="-120"/>
              </a:rPr>
              <a:t>What Reaches Your Pharmacy?</a:t>
            </a:r>
          </a:p>
        </p:txBody>
      </p:sp>
      <p:sp>
        <p:nvSpPr>
          <p:cNvPr id="4" name="Num0"/>
          <p:cNvSpPr/>
          <p:nvPr/>
        </p:nvSpPr>
        <p:spPr>
          <a:xfrm>
            <a:off x="776952" y="1234440"/>
            <a:ext cx="2469072" cy="822960"/>
          </a:xfrm>
          <a:prstGeom prst="rect">
            <a:avLst/>
          </a:prstGeom>
          <a:noFill/>
          <a:ln/>
        </p:spPr>
        <p:txBody>
          <a:bodyPr wrap="square" lIns="0" tIns="0" rIns="0" bIns="0" rtlCol="0" anchor="ctr"/>
          <a:lstStyle/>
          <a:p>
            <a:pPr marL="0" indent="0" algn="ctr">
              <a:buNone/>
            </a:pPr>
            <a:r>
              <a:rPr lang="en-US" sz="3200" b="1" dirty="0">
                <a:solidFill>
                  <a:srgbClr val="005EB8"/>
                </a:solidFill>
                <a:latin typeface="Trebuchet MS" pitchFamily="34" charset="0"/>
                <a:ea typeface="Trebuchet MS" pitchFamily="34" charset="-122"/>
                <a:cs typeface="Trebuchet MS" pitchFamily="34" charset="-120"/>
              </a:rPr>
              <a:t>£33,000</a:t>
            </a:r>
          </a:p>
        </p:txBody>
      </p:sp>
      <p:sp>
        <p:nvSpPr>
          <p:cNvPr id="5" name="Lbl0"/>
          <p:cNvSpPr/>
          <p:nvPr/>
        </p:nvSpPr>
        <p:spPr>
          <a:xfrm>
            <a:off x="868392" y="2057400"/>
            <a:ext cx="2286192" cy="548640"/>
          </a:xfrm>
          <a:prstGeom prst="rect">
            <a:avLst/>
          </a:prstGeom>
          <a:noFill/>
          <a:ln/>
        </p:spPr>
        <p:txBody>
          <a:bodyPr wrap="square" lIns="0" tIns="0" rIns="0" bIns="0" rtlCol="0" anchor="t"/>
          <a:lstStyle/>
          <a:p>
            <a:pPr marL="0" indent="0" algn="ctr">
              <a:buNone/>
            </a:pPr>
            <a:r>
              <a:rPr lang="en-US" sz="1000" dirty="0">
                <a:solidFill>
                  <a:srgbClr val="5C6770"/>
                </a:solidFill>
                <a:latin typeface="Calibri" pitchFamily="34" charset="0"/>
                <a:ea typeface="Calibri" pitchFamily="34" charset="-122"/>
                <a:cs typeface="Calibri" pitchFamily="34" charset="-120"/>
              </a:rPr>
              <a:t>Headline increase, as announced</a:t>
            </a:r>
          </a:p>
        </p:txBody>
      </p:sp>
      <p:sp>
        <p:nvSpPr>
          <p:cNvPr id="6" name="Arrow0"/>
          <p:cNvSpPr/>
          <p:nvPr/>
        </p:nvSpPr>
        <p:spPr>
          <a:xfrm>
            <a:off x="3154584" y="1371600"/>
            <a:ext cx="274320" cy="548640"/>
          </a:xfrm>
          <a:prstGeom prst="rect">
            <a:avLst/>
          </a:prstGeom>
          <a:noFill/>
          <a:ln/>
        </p:spPr>
        <p:txBody>
          <a:bodyPr wrap="square" lIns="0" tIns="0" rIns="0" bIns="0" rtlCol="0" anchor="ctr"/>
          <a:lstStyle/>
          <a:p>
            <a:pPr marL="0" indent="0" algn="ctr">
              <a:buNone/>
            </a:pPr>
            <a:r>
              <a:rPr lang="en-US" sz="2000" b="1" dirty="0">
                <a:solidFill>
                  <a:srgbClr val="C9D6E3"/>
                </a:solidFill>
                <a:latin typeface="Calibri" pitchFamily="34" charset="0"/>
                <a:ea typeface="Calibri" pitchFamily="34" charset="-122"/>
                <a:cs typeface="Calibri" pitchFamily="34" charset="-120"/>
              </a:rPr>
              <a:t>→</a:t>
            </a:r>
          </a:p>
        </p:txBody>
      </p:sp>
      <p:sp>
        <p:nvSpPr>
          <p:cNvPr id="7" name="Num1"/>
          <p:cNvSpPr/>
          <p:nvPr/>
        </p:nvSpPr>
        <p:spPr>
          <a:xfrm>
            <a:off x="3337464" y="1234440"/>
            <a:ext cx="2469072" cy="822960"/>
          </a:xfrm>
          <a:prstGeom prst="rect">
            <a:avLst/>
          </a:prstGeom>
          <a:noFill/>
          <a:ln/>
        </p:spPr>
        <p:txBody>
          <a:bodyPr wrap="square" lIns="0" tIns="0" rIns="0" bIns="0" rtlCol="0" anchor="ctr"/>
          <a:lstStyle/>
          <a:p>
            <a:pPr marL="0" indent="0" algn="ctr">
              <a:buNone/>
            </a:pPr>
            <a:r>
              <a:rPr lang="en-US" sz="3200" b="1" dirty="0">
                <a:solidFill>
                  <a:srgbClr val="003087"/>
                </a:solidFill>
                <a:latin typeface="Trebuchet MS" pitchFamily="34" charset="0"/>
                <a:ea typeface="Trebuchet MS" pitchFamily="34" charset="-122"/>
                <a:cs typeface="Trebuchet MS" pitchFamily="34" charset="-120"/>
              </a:rPr>
              <a:t>£10,000</a:t>
            </a:r>
          </a:p>
        </p:txBody>
      </p:sp>
      <p:sp>
        <p:nvSpPr>
          <p:cNvPr id="8" name="Lbl1"/>
          <p:cNvSpPr/>
          <p:nvPr/>
        </p:nvSpPr>
        <p:spPr>
          <a:xfrm>
            <a:off x="3428904" y="2057400"/>
            <a:ext cx="2286192" cy="548640"/>
          </a:xfrm>
          <a:prstGeom prst="rect">
            <a:avLst/>
          </a:prstGeom>
          <a:noFill/>
          <a:ln/>
        </p:spPr>
        <p:txBody>
          <a:bodyPr wrap="square" lIns="0" tIns="0" rIns="0" bIns="0" rtlCol="0" anchor="t"/>
          <a:lstStyle/>
          <a:p>
            <a:pPr marL="0" indent="0" algn="ctr">
              <a:buNone/>
            </a:pPr>
            <a:r>
              <a:rPr lang="en-US" sz="1000" dirty="0">
                <a:solidFill>
                  <a:srgbClr val="5C6770"/>
                </a:solidFill>
                <a:latin typeface="Calibri" pitchFamily="34" charset="0"/>
                <a:ea typeface="Calibri" pitchFamily="34" charset="-122"/>
                <a:cs typeface="Calibri" pitchFamily="34" charset="-120"/>
              </a:rPr>
              <a:t>Recurring benefit, one-off excluded</a:t>
            </a:r>
          </a:p>
        </p:txBody>
      </p:sp>
      <p:sp>
        <p:nvSpPr>
          <p:cNvPr id="9" name="Arrow1"/>
          <p:cNvSpPr/>
          <p:nvPr/>
        </p:nvSpPr>
        <p:spPr>
          <a:xfrm>
            <a:off x="5715096" y="1371600"/>
            <a:ext cx="274320" cy="548640"/>
          </a:xfrm>
          <a:prstGeom prst="rect">
            <a:avLst/>
          </a:prstGeom>
          <a:noFill/>
          <a:ln/>
        </p:spPr>
        <p:txBody>
          <a:bodyPr wrap="square" lIns="0" tIns="0" rIns="0" bIns="0" rtlCol="0" anchor="ctr"/>
          <a:lstStyle/>
          <a:p>
            <a:pPr marL="0" indent="0" algn="ctr">
              <a:buNone/>
            </a:pPr>
            <a:r>
              <a:rPr lang="en-US" sz="2000" b="1" dirty="0">
                <a:solidFill>
                  <a:srgbClr val="C9D6E3"/>
                </a:solidFill>
                <a:latin typeface="Calibri" pitchFamily="34" charset="0"/>
                <a:ea typeface="Calibri" pitchFamily="34" charset="-122"/>
                <a:cs typeface="Calibri" pitchFamily="34" charset="-120"/>
              </a:rPr>
              <a:t>→</a:t>
            </a:r>
          </a:p>
        </p:txBody>
      </p:sp>
      <p:sp>
        <p:nvSpPr>
          <p:cNvPr id="10" name="Num2"/>
          <p:cNvSpPr/>
          <p:nvPr/>
        </p:nvSpPr>
        <p:spPr>
          <a:xfrm>
            <a:off x="5897976" y="1234440"/>
            <a:ext cx="2469072" cy="822960"/>
          </a:xfrm>
          <a:prstGeom prst="rect">
            <a:avLst/>
          </a:prstGeom>
          <a:noFill/>
          <a:ln/>
        </p:spPr>
        <p:txBody>
          <a:bodyPr wrap="square" lIns="0" tIns="0" rIns="0" bIns="0" rtlCol="0" anchor="ctr"/>
          <a:lstStyle/>
          <a:p>
            <a:pPr marL="0" indent="0" algn="ctr">
              <a:buNone/>
            </a:pPr>
            <a:r>
              <a:rPr lang="en-US" sz="3200" b="1" dirty="0">
                <a:solidFill>
                  <a:srgbClr val="007F3B"/>
                </a:solidFill>
                <a:latin typeface="Trebuchet MS" pitchFamily="34" charset="0"/>
                <a:ea typeface="Trebuchet MS" pitchFamily="34" charset="-122"/>
                <a:cs typeface="Trebuchet MS" pitchFamily="34" charset="-120"/>
              </a:rPr>
              <a:t>~£15,000</a:t>
            </a:r>
          </a:p>
        </p:txBody>
      </p:sp>
      <p:sp>
        <p:nvSpPr>
          <p:cNvPr id="11" name="Lbl2"/>
          <p:cNvSpPr/>
          <p:nvPr/>
        </p:nvSpPr>
        <p:spPr>
          <a:xfrm>
            <a:off x="5989416" y="2057400"/>
            <a:ext cx="2286192" cy="548640"/>
          </a:xfrm>
          <a:prstGeom prst="rect">
            <a:avLst/>
          </a:prstGeom>
          <a:noFill/>
          <a:ln/>
        </p:spPr>
        <p:txBody>
          <a:bodyPr wrap="square" lIns="0" tIns="0" rIns="0" bIns="0" rtlCol="0" anchor="t"/>
          <a:lstStyle/>
          <a:p>
            <a:pPr marL="0" indent="0" algn="ctr">
              <a:buNone/>
            </a:pPr>
            <a:r>
              <a:rPr lang="en-US" sz="1000" dirty="0">
                <a:solidFill>
                  <a:srgbClr val="5C6770"/>
                </a:solidFill>
                <a:latin typeface="Calibri" pitchFamily="34" charset="0"/>
                <a:ea typeface="Calibri" pitchFamily="34" charset="-122"/>
                <a:cs typeface="Calibri" pitchFamily="34" charset="-120"/>
              </a:rPr>
              <a:t>Estimated additional operating costs</a:t>
            </a:r>
          </a:p>
        </p:txBody>
      </p:sp>
      <p:sp>
        <p:nvSpPr>
          <p:cNvPr id="12" name="Takeaway"/>
          <p:cNvSpPr/>
          <p:nvPr/>
        </p:nvSpPr>
        <p:spPr>
          <a:xfrm>
            <a:off x="685800" y="3429000"/>
            <a:ext cx="7772400" cy="548640"/>
          </a:xfrm>
          <a:prstGeom prst="rect">
            <a:avLst/>
          </a:prstGeom>
          <a:noFill/>
          <a:ln/>
        </p:spPr>
        <p:txBody>
          <a:bodyPr wrap="square" lIns="0" tIns="0" rIns="0" bIns="0" rtlCol="0" anchor="ctr"/>
          <a:lstStyle/>
          <a:p>
            <a:pPr marL="0" indent="0" algn="ctr">
              <a:buNone/>
            </a:pPr>
            <a:r>
              <a:rPr lang="en-US" sz="1700" b="1" i="1" dirty="0">
                <a:solidFill>
                  <a:srgbClr val="212B32"/>
                </a:solidFill>
                <a:latin typeface="Calibri" pitchFamily="34" charset="0"/>
                <a:ea typeface="Calibri" pitchFamily="34" charset="-122"/>
                <a:cs typeface="Calibri" pitchFamily="34" charset="-120"/>
              </a:rPr>
              <a:t>Many pharmacies remain close to break-even despite the headline settlement.</a:t>
            </a:r>
          </a:p>
        </p:txBody>
      </p:sp>
      <p:sp>
        <p:nvSpPr>
          <p:cNvPr id="13" name="SmallNote"/>
          <p:cNvSpPr/>
          <p:nvPr/>
        </p:nvSpPr>
        <p:spPr>
          <a:xfrm>
            <a:off x="685800" y="4115052"/>
            <a:ext cx="7772400" cy="274320"/>
          </a:xfrm>
          <a:prstGeom prst="rect">
            <a:avLst/>
          </a:prstGeom>
          <a:noFill/>
          <a:ln/>
        </p:spPr>
        <p:txBody>
          <a:bodyPr wrap="square" lIns="0" tIns="0" rIns="0" bIns="0" rtlCol="0" anchor="ctr"/>
          <a:lstStyle/>
          <a:p>
            <a:pPr marL="0" indent="0" algn="ctr">
              <a:buNone/>
            </a:pPr>
            <a:r>
              <a:rPr lang="en-US" sz="950" i="1" dirty="0">
                <a:solidFill>
                  <a:srgbClr val="5C6770"/>
                </a:solidFill>
                <a:latin typeface="Calibri" pitchFamily="34" charset="0"/>
                <a:ea typeface="Calibri" pitchFamily="34" charset="-122"/>
                <a:cs typeface="Calibri" pitchFamily="34" charset="-120"/>
              </a:rPr>
              <a:t>Illustrative independent modelling — Aequitas Accountants.</a:t>
            </a:r>
          </a:p>
        </p:txBody>
      </p:sp>
      <p:sp>
        <p:nvSpPr>
          <p:cNvPr id="14"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Looking Beyond the Contract</a:t>
            </a:r>
          </a:p>
        </p:txBody>
      </p:sp>
      <p:sp>
        <p:nvSpPr>
          <p:cNvPr id="15"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22 / 27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o What">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502920"/>
            <a:ext cx="8229600" cy="320040"/>
          </a:xfrm>
          <a:prstGeom prst="rect">
            <a:avLst/>
          </a:prstGeom>
          <a:noFill/>
          <a:ln/>
        </p:spPr>
        <p:txBody>
          <a:bodyPr wrap="square" lIns="0" tIns="0" rIns="0" bIns="0" rtlCol="0" anchor="ctr"/>
          <a:lstStyle/>
          <a:p>
            <a:pPr marL="0" indent="0" algn="ctr">
              <a:buNone/>
            </a:pPr>
            <a:r>
              <a:rPr lang="en-US" sz="1100" b="1" spc="250" dirty="0">
                <a:solidFill>
                  <a:srgbClr val="005EB8"/>
                </a:solidFill>
                <a:latin typeface="Calibri" pitchFamily="34" charset="0"/>
                <a:ea typeface="Calibri" pitchFamily="34" charset="-122"/>
                <a:cs typeface="Calibri" pitchFamily="34" charset="-120"/>
              </a:rPr>
              <a:t>FROM FUNDING TO REPRESENTATION</a:t>
            </a:r>
          </a:p>
        </p:txBody>
      </p:sp>
      <p:sp>
        <p:nvSpPr>
          <p:cNvPr id="3" name="Title"/>
          <p:cNvSpPr/>
          <p:nvPr/>
        </p:nvSpPr>
        <p:spPr>
          <a:xfrm>
            <a:off x="457200" y="822960"/>
            <a:ext cx="8229600" cy="685800"/>
          </a:xfrm>
          <a:prstGeom prst="rect">
            <a:avLst/>
          </a:prstGeom>
          <a:noFill/>
          <a:ln/>
        </p:spPr>
        <p:txBody>
          <a:bodyPr wrap="square" lIns="0" tIns="0" rIns="0" bIns="0" rtlCol="0" anchor="ctr"/>
          <a:lstStyle/>
          <a:p>
            <a:pPr marL="0" indent="0" algn="ctr">
              <a:buNone/>
            </a:pPr>
            <a:r>
              <a:rPr lang="en-US" sz="3600" b="1" dirty="0">
                <a:solidFill>
                  <a:srgbClr val="003087"/>
                </a:solidFill>
                <a:latin typeface="Trebuchet MS" pitchFamily="34" charset="0"/>
                <a:ea typeface="Trebuchet MS" pitchFamily="34" charset="-122"/>
                <a:cs typeface="Trebuchet MS" pitchFamily="34" charset="-120"/>
              </a:rPr>
              <a:t>So What?</a:t>
            </a:r>
          </a:p>
        </p:txBody>
      </p:sp>
      <p:sp>
        <p:nvSpPr>
          <p:cNvPr id="4" name="Card0"/>
          <p:cNvSpPr/>
          <p:nvPr/>
        </p:nvSpPr>
        <p:spPr>
          <a:xfrm>
            <a:off x="525240" y="1828800"/>
            <a:ext cx="2606400" cy="2606040"/>
          </a:xfrm>
          <a:prstGeom prst="roundRect">
            <a:avLst>
              <a:gd name="adj" fmla="val 1600"/>
            </a:avLst>
          </a:prstGeom>
          <a:solidFill>
            <a:srgbClr val="E8F1FA"/>
          </a:solidFill>
          <a:ln/>
        </p:spPr>
        <p:txBody>
          <a:bodyPr/>
          <a:lstStyle/>
          <a:p>
            <a:endParaRPr lang="en-GB"/>
          </a:p>
        </p:txBody>
      </p:sp>
      <p:sp>
        <p:nvSpPr>
          <p:cNvPr id="5" name="Dot0"/>
          <p:cNvSpPr/>
          <p:nvPr/>
        </p:nvSpPr>
        <p:spPr>
          <a:xfrm>
            <a:off x="1759860" y="2103120"/>
            <a:ext cx="137160" cy="137160"/>
          </a:xfrm>
          <a:prstGeom prst="ellipse">
            <a:avLst/>
          </a:prstGeom>
          <a:solidFill>
            <a:srgbClr val="007F3B"/>
          </a:solidFill>
          <a:ln/>
        </p:spPr>
        <p:txBody>
          <a:bodyPr/>
          <a:lstStyle/>
          <a:p>
            <a:endParaRPr lang="en-GB"/>
          </a:p>
        </p:txBody>
      </p:sp>
      <p:sp>
        <p:nvSpPr>
          <p:cNvPr id="6" name="Label0"/>
          <p:cNvSpPr/>
          <p:nvPr/>
        </p:nvSpPr>
        <p:spPr>
          <a:xfrm>
            <a:off x="708120" y="2422144"/>
            <a:ext cx="2240640" cy="365760"/>
          </a:xfrm>
          <a:prstGeom prst="rect">
            <a:avLst/>
          </a:prstGeom>
          <a:noFill/>
          <a:ln/>
        </p:spPr>
        <p:txBody>
          <a:bodyPr wrap="square" lIns="0" tIns="0" rIns="0" bIns="0" rtlCol="0" anchor="ctr"/>
          <a:lstStyle/>
          <a:p>
            <a:pPr marL="0" indent="0" algn="ctr">
              <a:buNone/>
            </a:pPr>
            <a:r>
              <a:rPr lang="en-US" sz="1300" b="1" spc="100" dirty="0">
                <a:solidFill>
                  <a:srgbClr val="007F3B"/>
                </a:solidFill>
                <a:latin typeface="Calibri" pitchFamily="34" charset="0"/>
                <a:ea typeface="Calibri" pitchFamily="34" charset="-122"/>
                <a:cs typeface="Calibri" pitchFamily="34" charset="-120"/>
              </a:rPr>
              <a:t>CONTRACTOR</a:t>
            </a:r>
          </a:p>
        </p:txBody>
      </p:sp>
      <p:sp>
        <p:nvSpPr>
          <p:cNvPr id="7" name="Question0"/>
          <p:cNvSpPr/>
          <p:nvPr/>
        </p:nvSpPr>
        <p:spPr>
          <a:xfrm>
            <a:off x="799560" y="2926080"/>
            <a:ext cx="2057760" cy="1280160"/>
          </a:xfrm>
          <a:prstGeom prst="rect">
            <a:avLst/>
          </a:prstGeom>
          <a:noFill/>
          <a:ln/>
        </p:spPr>
        <p:txBody>
          <a:bodyPr wrap="square" lIns="0" tIns="0" rIns="0" bIns="0" rtlCol="0" anchor="ctr"/>
          <a:lstStyle/>
          <a:p>
            <a:pPr marL="0" indent="0" algn="ctr">
              <a:buNone/>
            </a:pPr>
            <a:r>
              <a:rPr lang="en-US" sz="1500" dirty="0">
                <a:solidFill>
                  <a:srgbClr val="212B32"/>
                </a:solidFill>
                <a:latin typeface="Calibri" pitchFamily="34" charset="0"/>
                <a:ea typeface="Calibri" pitchFamily="34" charset="-122"/>
                <a:cs typeface="Calibri" pitchFamily="34" charset="-120"/>
              </a:rPr>
              <a:t>What does this mean for my business?</a:t>
            </a:r>
          </a:p>
        </p:txBody>
      </p:sp>
      <p:sp>
        <p:nvSpPr>
          <p:cNvPr id="8" name="Card1"/>
          <p:cNvSpPr/>
          <p:nvPr/>
        </p:nvSpPr>
        <p:spPr>
          <a:xfrm>
            <a:off x="3268800" y="1828800"/>
            <a:ext cx="2606400" cy="2606040"/>
          </a:xfrm>
          <a:prstGeom prst="roundRect">
            <a:avLst>
              <a:gd name="adj" fmla="val 1600"/>
            </a:avLst>
          </a:prstGeom>
          <a:solidFill>
            <a:srgbClr val="E8F1FA"/>
          </a:solidFill>
          <a:ln/>
        </p:spPr>
        <p:txBody>
          <a:bodyPr/>
          <a:lstStyle/>
          <a:p>
            <a:endParaRPr lang="en-GB"/>
          </a:p>
        </p:txBody>
      </p:sp>
      <p:sp>
        <p:nvSpPr>
          <p:cNvPr id="9" name="Dot1"/>
          <p:cNvSpPr/>
          <p:nvPr/>
        </p:nvSpPr>
        <p:spPr>
          <a:xfrm>
            <a:off x="4503420" y="2103120"/>
            <a:ext cx="137160" cy="137160"/>
          </a:xfrm>
          <a:prstGeom prst="ellipse">
            <a:avLst/>
          </a:prstGeom>
          <a:solidFill>
            <a:srgbClr val="005EB8"/>
          </a:solidFill>
          <a:ln/>
        </p:spPr>
        <p:txBody>
          <a:bodyPr/>
          <a:lstStyle/>
          <a:p>
            <a:endParaRPr lang="en-GB"/>
          </a:p>
        </p:txBody>
      </p:sp>
      <p:sp>
        <p:nvSpPr>
          <p:cNvPr id="10" name="Label1"/>
          <p:cNvSpPr/>
          <p:nvPr/>
        </p:nvSpPr>
        <p:spPr>
          <a:xfrm>
            <a:off x="3451680" y="2422144"/>
            <a:ext cx="2240640" cy="365760"/>
          </a:xfrm>
          <a:prstGeom prst="rect">
            <a:avLst/>
          </a:prstGeom>
          <a:noFill/>
          <a:ln/>
        </p:spPr>
        <p:txBody>
          <a:bodyPr wrap="square" lIns="0" tIns="0" rIns="0" bIns="0" rtlCol="0" anchor="ctr"/>
          <a:lstStyle/>
          <a:p>
            <a:pPr marL="0" indent="0" algn="ctr">
              <a:buNone/>
            </a:pPr>
            <a:r>
              <a:rPr lang="en-US" sz="1300" b="1" spc="100" dirty="0">
                <a:solidFill>
                  <a:srgbClr val="005EB8"/>
                </a:solidFill>
                <a:latin typeface="Calibri" pitchFamily="34" charset="0"/>
                <a:ea typeface="Calibri" pitchFamily="34" charset="-122"/>
                <a:cs typeface="Calibri" pitchFamily="34" charset="-120"/>
              </a:rPr>
              <a:t>LPC</a:t>
            </a:r>
          </a:p>
        </p:txBody>
      </p:sp>
      <p:sp>
        <p:nvSpPr>
          <p:cNvPr id="11" name="Question1"/>
          <p:cNvSpPr/>
          <p:nvPr/>
        </p:nvSpPr>
        <p:spPr>
          <a:xfrm>
            <a:off x="3543120" y="2926080"/>
            <a:ext cx="2057760" cy="1280160"/>
          </a:xfrm>
          <a:prstGeom prst="rect">
            <a:avLst/>
          </a:prstGeom>
          <a:noFill/>
          <a:ln/>
        </p:spPr>
        <p:txBody>
          <a:bodyPr wrap="square" lIns="0" tIns="0" rIns="0" bIns="0" rtlCol="0" anchor="ctr"/>
          <a:lstStyle/>
          <a:p>
            <a:pPr marL="0" indent="0" algn="ctr">
              <a:buNone/>
            </a:pPr>
            <a:r>
              <a:rPr lang="en-US" sz="1500" dirty="0">
                <a:solidFill>
                  <a:srgbClr val="212B32"/>
                </a:solidFill>
                <a:latin typeface="Calibri" pitchFamily="34" charset="0"/>
                <a:ea typeface="Calibri" pitchFamily="34" charset="-122"/>
                <a:cs typeface="Calibri" pitchFamily="34" charset="-120"/>
              </a:rPr>
              <a:t>What does this mean for local representation?</a:t>
            </a:r>
          </a:p>
        </p:txBody>
      </p:sp>
      <p:sp>
        <p:nvSpPr>
          <p:cNvPr id="12" name="Card2"/>
          <p:cNvSpPr/>
          <p:nvPr/>
        </p:nvSpPr>
        <p:spPr>
          <a:xfrm>
            <a:off x="6012360" y="1828800"/>
            <a:ext cx="2606400" cy="2606040"/>
          </a:xfrm>
          <a:prstGeom prst="roundRect">
            <a:avLst>
              <a:gd name="adj" fmla="val 1600"/>
            </a:avLst>
          </a:prstGeom>
          <a:solidFill>
            <a:srgbClr val="E8F1FA"/>
          </a:solidFill>
          <a:ln/>
        </p:spPr>
        <p:txBody>
          <a:bodyPr/>
          <a:lstStyle/>
          <a:p>
            <a:endParaRPr lang="en-GB"/>
          </a:p>
        </p:txBody>
      </p:sp>
      <p:sp>
        <p:nvSpPr>
          <p:cNvPr id="13" name="Dot2"/>
          <p:cNvSpPr/>
          <p:nvPr/>
        </p:nvSpPr>
        <p:spPr>
          <a:xfrm>
            <a:off x="7246980" y="2103120"/>
            <a:ext cx="137160" cy="137160"/>
          </a:xfrm>
          <a:prstGeom prst="ellipse">
            <a:avLst/>
          </a:prstGeom>
          <a:solidFill>
            <a:srgbClr val="003087"/>
          </a:solidFill>
          <a:ln/>
        </p:spPr>
        <p:txBody>
          <a:bodyPr/>
          <a:lstStyle/>
          <a:p>
            <a:endParaRPr lang="en-GB"/>
          </a:p>
        </p:txBody>
      </p:sp>
      <p:sp>
        <p:nvSpPr>
          <p:cNvPr id="14" name="Label2"/>
          <p:cNvSpPr/>
          <p:nvPr/>
        </p:nvSpPr>
        <p:spPr>
          <a:xfrm>
            <a:off x="6195240" y="2422144"/>
            <a:ext cx="2240640" cy="365760"/>
          </a:xfrm>
          <a:prstGeom prst="rect">
            <a:avLst/>
          </a:prstGeom>
          <a:noFill/>
          <a:ln/>
        </p:spPr>
        <p:txBody>
          <a:bodyPr wrap="square" lIns="0" tIns="0" rIns="0" bIns="0" rtlCol="0" anchor="ctr"/>
          <a:lstStyle/>
          <a:p>
            <a:pPr marL="0" indent="0" algn="ctr">
              <a:buNone/>
            </a:pPr>
            <a:r>
              <a:rPr lang="en-US" sz="1300" b="1" spc="100" dirty="0">
                <a:solidFill>
                  <a:srgbClr val="003087"/>
                </a:solidFill>
                <a:latin typeface="Calibri" pitchFamily="34" charset="0"/>
                <a:ea typeface="Calibri" pitchFamily="34" charset="-122"/>
                <a:cs typeface="Calibri" pitchFamily="34" charset="-120"/>
              </a:rPr>
              <a:t>NATIONAL</a:t>
            </a:r>
          </a:p>
        </p:txBody>
      </p:sp>
      <p:sp>
        <p:nvSpPr>
          <p:cNvPr id="15" name="Question2"/>
          <p:cNvSpPr/>
          <p:nvPr/>
        </p:nvSpPr>
        <p:spPr>
          <a:xfrm>
            <a:off x="6286680" y="2926080"/>
            <a:ext cx="2057760" cy="1280160"/>
          </a:xfrm>
          <a:prstGeom prst="rect">
            <a:avLst/>
          </a:prstGeom>
          <a:noFill/>
          <a:ln/>
        </p:spPr>
        <p:txBody>
          <a:bodyPr wrap="square" lIns="0" tIns="0" rIns="0" bIns="0" rtlCol="0" anchor="ctr"/>
          <a:lstStyle/>
          <a:p>
            <a:pPr marL="0" indent="0" algn="ctr">
              <a:buNone/>
            </a:pPr>
            <a:r>
              <a:rPr lang="en-US" sz="1500" dirty="0">
                <a:solidFill>
                  <a:srgbClr val="212B32"/>
                </a:solidFill>
                <a:latin typeface="Calibri" pitchFamily="34" charset="0"/>
                <a:ea typeface="Calibri" pitchFamily="34" charset="-122"/>
                <a:cs typeface="Calibri" pitchFamily="34" charset="-120"/>
              </a:rPr>
              <a:t>What does this mean for future negotiations?</a:t>
            </a:r>
          </a:p>
        </p:txBody>
      </p:sp>
      <p:sp>
        <p:nvSpPr>
          <p:cNvPr id="16"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Looking Beyond the Contract</a:t>
            </a:r>
          </a:p>
        </p:txBody>
      </p:sp>
      <p:sp>
        <p:nvSpPr>
          <p:cNvPr id="17"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23 / 27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Twenty Years in One Picture">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spc="200" dirty="0">
                <a:solidFill>
                  <a:srgbClr val="005EB8"/>
                </a:solidFill>
                <a:latin typeface="Calibri" pitchFamily="34" charset="0"/>
                <a:ea typeface="Calibri" pitchFamily="34" charset="-122"/>
                <a:cs typeface="Calibri" pitchFamily="34" charset="-120"/>
              </a:rPr>
              <a:t>TWENTY YEARS IN ONE PICTURE</a:t>
            </a:r>
          </a:p>
        </p:txBody>
      </p:sp>
      <p:sp>
        <p:nvSpPr>
          <p:cNvPr id="3" name="Title"/>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Calibri" pitchFamily="34" charset="0"/>
                <a:ea typeface="Calibri" pitchFamily="34" charset="-122"/>
                <a:cs typeface="Calibri" pitchFamily="34" charset="-120"/>
              </a:rPr>
              <a:t>Funding Has Not Kept Pace With Demand</a:t>
            </a:r>
          </a:p>
        </p:txBody>
      </p:sp>
      <p:sp>
        <p:nvSpPr>
          <p:cNvPr id="4" name="FundingBand"/>
          <p:cNvSpPr/>
          <p:nvPr/>
        </p:nvSpPr>
        <p:spPr>
          <a:xfrm>
            <a:off x="731520" y="2556711"/>
            <a:ext cx="7680960" cy="1120140"/>
          </a:xfrm>
          <a:custGeom>
            <a:avLst/>
            <a:gdLst/>
            <a:ahLst/>
            <a:cxnLst/>
            <a:rect l="0" t="0" r="0" b="0"/>
            <a:pathLst>
              <a:path w="7680960" h="1120140">
                <a:moveTo>
                  <a:pt x="0" y="884321"/>
                </a:moveTo>
                <a:lnTo>
                  <a:pt x="1536192" y="1025812"/>
                </a:lnTo>
                <a:lnTo>
                  <a:pt x="3072384" y="1120140"/>
                </a:lnTo>
                <a:lnTo>
                  <a:pt x="4608576" y="1072976"/>
                </a:lnTo>
                <a:lnTo>
                  <a:pt x="6144768" y="1002231"/>
                </a:lnTo>
                <a:lnTo>
                  <a:pt x="7680960" y="884321"/>
                </a:lnTo>
                <a:lnTo>
                  <a:pt x="7680960" y="0"/>
                </a:lnTo>
                <a:lnTo>
                  <a:pt x="6144768" y="507011"/>
                </a:lnTo>
                <a:lnTo>
                  <a:pt x="4608576" y="672084"/>
                </a:lnTo>
                <a:lnTo>
                  <a:pt x="3072384" y="742830"/>
                </a:lnTo>
                <a:lnTo>
                  <a:pt x="1536192" y="789993"/>
                </a:lnTo>
                <a:lnTo>
                  <a:pt x="0" y="884321"/>
                </a:lnTo>
                <a:close/>
              </a:path>
            </a:pathLst>
          </a:custGeom>
          <a:solidFill>
            <a:srgbClr val="005EB8">
              <a:alpha val="28000"/>
            </a:srgbClr>
          </a:solidFill>
          <a:ln>
            <a:noFill/>
          </a:ln>
        </p:spPr>
        <p:txBody>
          <a:bodyPr/>
          <a:lstStyle/>
          <a:p>
            <a:endParaRPr lang="en-GB"/>
          </a:p>
        </p:txBody>
      </p:sp>
      <p:cxnSp>
        <p:nvCxnSpPr>
          <p:cNvPr id="5" name="Connector"/>
          <p:cNvCxnSpPr/>
          <p:nvPr/>
        </p:nvCxnSpPr>
        <p:spPr>
          <a:xfrm flipV="1">
            <a:off x="731520" y="3299541"/>
            <a:ext cx="1536192" cy="141491"/>
          </a:xfrm>
          <a:prstGeom prst="line">
            <a:avLst/>
          </a:prstGeom>
          <a:ln w="38100">
            <a:solidFill>
              <a:srgbClr val="B25900"/>
            </a:solidFill>
          </a:ln>
        </p:spPr>
      </p:cxnSp>
      <p:cxnSp>
        <p:nvCxnSpPr>
          <p:cNvPr id="6" name="Connector"/>
          <p:cNvCxnSpPr/>
          <p:nvPr/>
        </p:nvCxnSpPr>
        <p:spPr>
          <a:xfrm flipV="1">
            <a:off x="2267712" y="3087304"/>
            <a:ext cx="1536192" cy="212237"/>
          </a:xfrm>
          <a:prstGeom prst="line">
            <a:avLst/>
          </a:prstGeom>
          <a:ln w="38100">
            <a:solidFill>
              <a:srgbClr val="B25900"/>
            </a:solidFill>
          </a:ln>
        </p:spPr>
      </p:cxnSp>
      <p:cxnSp>
        <p:nvCxnSpPr>
          <p:cNvPr id="7" name="Connector"/>
          <p:cNvCxnSpPr/>
          <p:nvPr/>
        </p:nvCxnSpPr>
        <p:spPr>
          <a:xfrm flipV="1">
            <a:off x="3803904" y="2757157"/>
            <a:ext cx="1536192" cy="330147"/>
          </a:xfrm>
          <a:prstGeom prst="line">
            <a:avLst/>
          </a:prstGeom>
          <a:ln w="38100">
            <a:solidFill>
              <a:srgbClr val="B25900"/>
            </a:solidFill>
          </a:ln>
        </p:spPr>
      </p:cxnSp>
      <p:cxnSp>
        <p:nvCxnSpPr>
          <p:cNvPr id="8" name="Connector"/>
          <p:cNvCxnSpPr/>
          <p:nvPr/>
        </p:nvCxnSpPr>
        <p:spPr>
          <a:xfrm flipV="1">
            <a:off x="5340096" y="2202983"/>
            <a:ext cx="1536192" cy="554174"/>
          </a:xfrm>
          <a:prstGeom prst="line">
            <a:avLst/>
          </a:prstGeom>
          <a:ln w="38100">
            <a:solidFill>
              <a:srgbClr val="B25900"/>
            </a:solidFill>
          </a:ln>
        </p:spPr>
      </p:cxnSp>
      <p:cxnSp>
        <p:nvCxnSpPr>
          <p:cNvPr id="9" name="Connector"/>
          <p:cNvCxnSpPr/>
          <p:nvPr/>
        </p:nvCxnSpPr>
        <p:spPr>
          <a:xfrm flipV="1">
            <a:off x="6876288" y="1648808"/>
            <a:ext cx="1536192" cy="554175"/>
          </a:xfrm>
          <a:prstGeom prst="line">
            <a:avLst/>
          </a:prstGeom>
          <a:ln w="38100">
            <a:solidFill>
              <a:srgbClr val="B25900"/>
            </a:solidFill>
          </a:ln>
        </p:spPr>
      </p:cxnSp>
      <p:sp>
        <p:nvSpPr>
          <p:cNvPr id="10" name="WorkloadDot"/>
          <p:cNvSpPr/>
          <p:nvPr/>
        </p:nvSpPr>
        <p:spPr>
          <a:xfrm>
            <a:off x="8366760" y="1603088"/>
            <a:ext cx="91440" cy="91440"/>
          </a:xfrm>
          <a:prstGeom prst="ellipse">
            <a:avLst/>
          </a:prstGeom>
          <a:solidFill>
            <a:srgbClr val="B25900"/>
          </a:solidFill>
          <a:ln/>
        </p:spPr>
        <p:txBody>
          <a:bodyPr/>
          <a:lstStyle/>
          <a:p>
            <a:endParaRPr lang="en-GB"/>
          </a:p>
        </p:txBody>
      </p:sp>
      <p:cxnSp>
        <p:nvCxnSpPr>
          <p:cNvPr id="11" name="Connector"/>
          <p:cNvCxnSpPr/>
          <p:nvPr/>
        </p:nvCxnSpPr>
        <p:spPr>
          <a:xfrm flipV="1">
            <a:off x="731520" y="3346704"/>
            <a:ext cx="1536192" cy="94328"/>
          </a:xfrm>
          <a:prstGeom prst="line">
            <a:avLst/>
          </a:prstGeom>
          <a:ln w="22225">
            <a:solidFill>
              <a:srgbClr val="003087"/>
            </a:solidFill>
          </a:ln>
        </p:spPr>
      </p:cxnSp>
      <p:cxnSp>
        <p:nvCxnSpPr>
          <p:cNvPr id="12" name="Connector"/>
          <p:cNvCxnSpPr/>
          <p:nvPr/>
        </p:nvCxnSpPr>
        <p:spPr>
          <a:xfrm flipV="1">
            <a:off x="2267712" y="3299541"/>
            <a:ext cx="1536192" cy="47163"/>
          </a:xfrm>
          <a:prstGeom prst="line">
            <a:avLst/>
          </a:prstGeom>
          <a:ln w="22225">
            <a:solidFill>
              <a:srgbClr val="003087"/>
            </a:solidFill>
          </a:ln>
        </p:spPr>
      </p:cxnSp>
      <p:cxnSp>
        <p:nvCxnSpPr>
          <p:cNvPr id="13" name="Connector"/>
          <p:cNvCxnSpPr/>
          <p:nvPr/>
        </p:nvCxnSpPr>
        <p:spPr>
          <a:xfrm flipV="1">
            <a:off x="3803904" y="3228795"/>
            <a:ext cx="1536192" cy="70746"/>
          </a:xfrm>
          <a:prstGeom prst="line">
            <a:avLst/>
          </a:prstGeom>
          <a:ln w="22225">
            <a:solidFill>
              <a:srgbClr val="003087"/>
            </a:solidFill>
          </a:ln>
        </p:spPr>
      </p:cxnSp>
      <p:cxnSp>
        <p:nvCxnSpPr>
          <p:cNvPr id="14" name="Connector"/>
          <p:cNvCxnSpPr/>
          <p:nvPr/>
        </p:nvCxnSpPr>
        <p:spPr>
          <a:xfrm flipV="1">
            <a:off x="5340096" y="3063722"/>
            <a:ext cx="1536192" cy="165073"/>
          </a:xfrm>
          <a:prstGeom prst="line">
            <a:avLst/>
          </a:prstGeom>
          <a:ln w="22225">
            <a:solidFill>
              <a:srgbClr val="003087"/>
            </a:solidFill>
          </a:ln>
        </p:spPr>
      </p:cxnSp>
      <p:cxnSp>
        <p:nvCxnSpPr>
          <p:cNvPr id="15" name="Connector"/>
          <p:cNvCxnSpPr/>
          <p:nvPr/>
        </p:nvCxnSpPr>
        <p:spPr>
          <a:xfrm flipV="1">
            <a:off x="6876288" y="2556711"/>
            <a:ext cx="1536192" cy="507011"/>
          </a:xfrm>
          <a:prstGeom prst="line">
            <a:avLst/>
          </a:prstGeom>
          <a:ln w="22225">
            <a:solidFill>
              <a:srgbClr val="003087"/>
            </a:solidFill>
          </a:ln>
        </p:spPr>
      </p:cxnSp>
      <p:sp>
        <p:nvSpPr>
          <p:cNvPr id="16" name="GapLabel"/>
          <p:cNvSpPr/>
          <p:nvPr/>
        </p:nvSpPr>
        <p:spPr>
          <a:xfrm>
            <a:off x="6766560" y="1942739"/>
            <a:ext cx="1737360" cy="320040"/>
          </a:xfrm>
          <a:prstGeom prst="rect">
            <a:avLst/>
          </a:prstGeom>
          <a:noFill/>
          <a:ln/>
        </p:spPr>
        <p:txBody>
          <a:bodyPr wrap="square" lIns="0" tIns="0" rIns="0" bIns="0" rtlCol="0" anchor="ctr"/>
          <a:lstStyle/>
          <a:p>
            <a:pPr marL="0" indent="0" algn="ctr">
              <a:buNone/>
            </a:pPr>
            <a:r>
              <a:rPr lang="en-US" sz="1000" b="1" spc="150" dirty="0">
                <a:solidFill>
                  <a:srgbClr val="B25900"/>
                </a:solidFill>
                <a:latin typeface="Calibri" pitchFamily="34" charset="0"/>
                <a:ea typeface="Calibri" pitchFamily="34" charset="-122"/>
                <a:cs typeface="Calibri" pitchFamily="34" charset="-120"/>
              </a:rPr>
              <a:t>THE GAP</a:t>
            </a:r>
          </a:p>
        </p:txBody>
      </p:sp>
      <p:sp>
        <p:nvSpPr>
          <p:cNvPr id="17" name="XAxis"/>
          <p:cNvSpPr/>
          <p:nvPr/>
        </p:nvSpPr>
        <p:spPr>
          <a:xfrm>
            <a:off x="731520" y="3794760"/>
            <a:ext cx="7680960" cy="9144"/>
          </a:xfrm>
          <a:prstGeom prst="rect">
            <a:avLst/>
          </a:prstGeom>
          <a:solidFill>
            <a:srgbClr val="C9D6E3"/>
          </a:solidFill>
          <a:ln/>
        </p:spPr>
        <p:txBody>
          <a:bodyPr/>
          <a:lstStyle/>
          <a:p>
            <a:endParaRPr lang="en-GB"/>
          </a:p>
        </p:txBody>
      </p:sp>
      <p:sp>
        <p:nvSpPr>
          <p:cNvPr id="18" name="YrLbl0"/>
          <p:cNvSpPr/>
          <p:nvPr/>
        </p:nvSpPr>
        <p:spPr>
          <a:xfrm>
            <a:off x="502920" y="3886200"/>
            <a:ext cx="457200" cy="228600"/>
          </a:xfrm>
          <a:prstGeom prst="rect">
            <a:avLst/>
          </a:prstGeom>
          <a:noFill/>
          <a:ln/>
        </p:spPr>
        <p:txBody>
          <a:bodyPr wrap="square" lIns="0" tIns="0" rIns="0" bIns="0" rtlCol="0" anchor="ctr"/>
          <a:lstStyle/>
          <a:p>
            <a:pPr marL="0" indent="0" algn="ctr">
              <a:buNone/>
            </a:pPr>
            <a:r>
              <a:rPr lang="en-US" sz="1000" dirty="0">
                <a:solidFill>
                  <a:srgbClr val="5C6770"/>
                </a:solidFill>
                <a:latin typeface="Calibri" pitchFamily="34" charset="0"/>
                <a:ea typeface="Calibri" pitchFamily="34" charset="-122"/>
                <a:cs typeface="Calibri" pitchFamily="34" charset="-120"/>
              </a:rPr>
              <a:t>2006</a:t>
            </a:r>
          </a:p>
        </p:txBody>
      </p:sp>
      <p:sp>
        <p:nvSpPr>
          <p:cNvPr id="19" name="YrLbl1"/>
          <p:cNvSpPr/>
          <p:nvPr/>
        </p:nvSpPr>
        <p:spPr>
          <a:xfrm>
            <a:off x="2039112" y="3886200"/>
            <a:ext cx="457200" cy="228600"/>
          </a:xfrm>
          <a:prstGeom prst="rect">
            <a:avLst/>
          </a:prstGeom>
          <a:noFill/>
          <a:ln/>
        </p:spPr>
        <p:txBody>
          <a:bodyPr wrap="square" lIns="0" tIns="0" rIns="0" bIns="0" rtlCol="0" anchor="ctr"/>
          <a:lstStyle/>
          <a:p>
            <a:pPr marL="0" indent="0" algn="ctr">
              <a:buNone/>
            </a:pPr>
            <a:r>
              <a:rPr lang="en-US" sz="1000" dirty="0">
                <a:solidFill>
                  <a:srgbClr val="5C6770"/>
                </a:solidFill>
                <a:latin typeface="Calibri" pitchFamily="34" charset="0"/>
                <a:ea typeface="Calibri" pitchFamily="34" charset="-122"/>
                <a:cs typeface="Calibri" pitchFamily="34" charset="-120"/>
              </a:rPr>
              <a:t>2010</a:t>
            </a:r>
          </a:p>
        </p:txBody>
      </p:sp>
      <p:sp>
        <p:nvSpPr>
          <p:cNvPr id="20" name="YrLbl2"/>
          <p:cNvSpPr/>
          <p:nvPr/>
        </p:nvSpPr>
        <p:spPr>
          <a:xfrm>
            <a:off x="3575304" y="3886200"/>
            <a:ext cx="457200" cy="228600"/>
          </a:xfrm>
          <a:prstGeom prst="rect">
            <a:avLst/>
          </a:prstGeom>
          <a:noFill/>
          <a:ln/>
        </p:spPr>
        <p:txBody>
          <a:bodyPr wrap="square" lIns="0" tIns="0" rIns="0" bIns="0" rtlCol="0" anchor="ctr"/>
          <a:lstStyle/>
          <a:p>
            <a:pPr marL="0" indent="0" algn="ctr">
              <a:buNone/>
            </a:pPr>
            <a:r>
              <a:rPr lang="en-US" sz="1000" dirty="0">
                <a:solidFill>
                  <a:srgbClr val="5C6770"/>
                </a:solidFill>
                <a:latin typeface="Calibri" pitchFamily="34" charset="0"/>
                <a:ea typeface="Calibri" pitchFamily="34" charset="-122"/>
                <a:cs typeface="Calibri" pitchFamily="34" charset="-120"/>
              </a:rPr>
              <a:t>2014</a:t>
            </a:r>
          </a:p>
        </p:txBody>
      </p:sp>
      <p:sp>
        <p:nvSpPr>
          <p:cNvPr id="21" name="YrLbl3"/>
          <p:cNvSpPr/>
          <p:nvPr/>
        </p:nvSpPr>
        <p:spPr>
          <a:xfrm>
            <a:off x="5111496" y="3886200"/>
            <a:ext cx="457200" cy="228600"/>
          </a:xfrm>
          <a:prstGeom prst="rect">
            <a:avLst/>
          </a:prstGeom>
          <a:noFill/>
          <a:ln/>
        </p:spPr>
        <p:txBody>
          <a:bodyPr wrap="square" lIns="0" tIns="0" rIns="0" bIns="0" rtlCol="0" anchor="ctr"/>
          <a:lstStyle/>
          <a:p>
            <a:pPr marL="0" indent="0" algn="ctr">
              <a:buNone/>
            </a:pPr>
            <a:r>
              <a:rPr lang="en-US" sz="1000" dirty="0">
                <a:solidFill>
                  <a:srgbClr val="5C6770"/>
                </a:solidFill>
                <a:latin typeface="Calibri" pitchFamily="34" charset="0"/>
                <a:ea typeface="Calibri" pitchFamily="34" charset="-122"/>
                <a:cs typeface="Calibri" pitchFamily="34" charset="-120"/>
              </a:rPr>
              <a:t>2018</a:t>
            </a:r>
          </a:p>
        </p:txBody>
      </p:sp>
      <p:sp>
        <p:nvSpPr>
          <p:cNvPr id="22" name="YrLbl4"/>
          <p:cNvSpPr/>
          <p:nvPr/>
        </p:nvSpPr>
        <p:spPr>
          <a:xfrm>
            <a:off x="6647688" y="3886200"/>
            <a:ext cx="457200" cy="228600"/>
          </a:xfrm>
          <a:prstGeom prst="rect">
            <a:avLst/>
          </a:prstGeom>
          <a:noFill/>
          <a:ln/>
        </p:spPr>
        <p:txBody>
          <a:bodyPr wrap="square" lIns="0" tIns="0" rIns="0" bIns="0" rtlCol="0" anchor="ctr"/>
          <a:lstStyle/>
          <a:p>
            <a:pPr marL="0" indent="0" algn="ctr">
              <a:buNone/>
            </a:pPr>
            <a:r>
              <a:rPr lang="en-US" sz="1000" dirty="0">
                <a:solidFill>
                  <a:srgbClr val="5C6770"/>
                </a:solidFill>
                <a:latin typeface="Calibri" pitchFamily="34" charset="0"/>
                <a:ea typeface="Calibri" pitchFamily="34" charset="-122"/>
                <a:cs typeface="Calibri" pitchFamily="34" charset="-120"/>
              </a:rPr>
              <a:t>2022</a:t>
            </a:r>
          </a:p>
        </p:txBody>
      </p:sp>
      <p:sp>
        <p:nvSpPr>
          <p:cNvPr id="23" name="YrLbl5"/>
          <p:cNvSpPr/>
          <p:nvPr/>
        </p:nvSpPr>
        <p:spPr>
          <a:xfrm>
            <a:off x="8183880" y="3886200"/>
            <a:ext cx="457200" cy="228600"/>
          </a:xfrm>
          <a:prstGeom prst="rect">
            <a:avLst/>
          </a:prstGeom>
          <a:noFill/>
          <a:ln/>
        </p:spPr>
        <p:txBody>
          <a:bodyPr wrap="square" lIns="0" tIns="0" rIns="0" bIns="0" rtlCol="0" anchor="ctr"/>
          <a:lstStyle/>
          <a:p>
            <a:pPr marL="0" indent="0" algn="ctr">
              <a:buNone/>
            </a:pPr>
            <a:r>
              <a:rPr lang="en-US" sz="1000" dirty="0">
                <a:solidFill>
                  <a:srgbClr val="5C6770"/>
                </a:solidFill>
                <a:latin typeface="Calibri" pitchFamily="34" charset="0"/>
                <a:ea typeface="Calibri" pitchFamily="34" charset="-122"/>
                <a:cs typeface="Calibri" pitchFamily="34" charset="-120"/>
              </a:rPr>
              <a:t>2026</a:t>
            </a:r>
          </a:p>
        </p:txBody>
      </p:sp>
      <p:sp>
        <p:nvSpPr>
          <p:cNvPr id="24" name="LegDot_Fund"/>
          <p:cNvSpPr/>
          <p:nvPr/>
        </p:nvSpPr>
        <p:spPr>
          <a:xfrm>
            <a:off x="731520" y="4334256"/>
            <a:ext cx="91440" cy="91440"/>
          </a:xfrm>
          <a:prstGeom prst="ellipse">
            <a:avLst/>
          </a:prstGeom>
          <a:solidFill>
            <a:srgbClr val="005EB8"/>
          </a:solidFill>
          <a:ln/>
        </p:spPr>
        <p:txBody>
          <a:bodyPr/>
          <a:lstStyle/>
          <a:p>
            <a:endParaRPr lang="en-GB"/>
          </a:p>
        </p:txBody>
      </p:sp>
      <p:sp>
        <p:nvSpPr>
          <p:cNvPr id="25" name="LegLbl_Fund"/>
          <p:cNvSpPr/>
          <p:nvPr/>
        </p:nvSpPr>
        <p:spPr>
          <a:xfrm>
            <a:off x="914400" y="4297680"/>
            <a:ext cx="3886200" cy="274320"/>
          </a:xfrm>
          <a:prstGeom prst="rect">
            <a:avLst/>
          </a:prstGeom>
          <a:noFill/>
          <a:ln/>
        </p:spPr>
        <p:txBody>
          <a:bodyPr wrap="square" lIns="0" tIns="0" rIns="0" bIns="0" rtlCol="0" anchor="ctr"/>
          <a:lstStyle/>
          <a:p>
            <a:pPr marL="0" indent="0">
              <a:buNone/>
            </a:pPr>
            <a:r>
              <a:rPr lang="en-US" sz="1000" dirty="0">
                <a:solidFill>
                  <a:srgbClr val="212B32"/>
                </a:solidFill>
                <a:latin typeface="Calibri" pitchFamily="34" charset="0"/>
                <a:ea typeface="Calibri" pitchFamily="34" charset="-122"/>
                <a:cs typeface="Calibri" pitchFamily="34" charset="-120"/>
              </a:rPr>
              <a:t>Funding (nominal vs inflation-adjusted band)</a:t>
            </a:r>
          </a:p>
        </p:txBody>
      </p:sp>
      <p:sp>
        <p:nvSpPr>
          <p:cNvPr id="26" name="LegDot_Clin"/>
          <p:cNvSpPr/>
          <p:nvPr/>
        </p:nvSpPr>
        <p:spPr>
          <a:xfrm>
            <a:off x="4846320" y="4334256"/>
            <a:ext cx="91440" cy="91440"/>
          </a:xfrm>
          <a:prstGeom prst="ellipse">
            <a:avLst/>
          </a:prstGeom>
          <a:solidFill>
            <a:srgbClr val="B25900"/>
          </a:solidFill>
          <a:ln/>
        </p:spPr>
        <p:txBody>
          <a:bodyPr/>
          <a:lstStyle/>
          <a:p>
            <a:endParaRPr lang="en-GB"/>
          </a:p>
        </p:txBody>
      </p:sp>
      <p:sp>
        <p:nvSpPr>
          <p:cNvPr id="27" name="LegLbl_Clin"/>
          <p:cNvSpPr/>
          <p:nvPr/>
        </p:nvSpPr>
        <p:spPr>
          <a:xfrm>
            <a:off x="5029200" y="4297680"/>
            <a:ext cx="3886200" cy="274320"/>
          </a:xfrm>
          <a:prstGeom prst="rect">
            <a:avLst/>
          </a:prstGeom>
          <a:noFill/>
          <a:ln/>
        </p:spPr>
        <p:txBody>
          <a:bodyPr wrap="square" lIns="0" tIns="0" rIns="0" bIns="0" rtlCol="0" anchor="ctr"/>
          <a:lstStyle/>
          <a:p>
            <a:pPr marL="0" indent="0">
              <a:buNone/>
            </a:pPr>
            <a:r>
              <a:rPr lang="en-US" sz="1000" dirty="0">
                <a:solidFill>
                  <a:srgbClr val="212B32"/>
                </a:solidFill>
                <a:latin typeface="Calibri" pitchFamily="34" charset="0"/>
                <a:ea typeface="Calibri" pitchFamily="34" charset="-122"/>
                <a:cs typeface="Calibri" pitchFamily="34" charset="-120"/>
              </a:rPr>
              <a:t>Clinical workload &amp; prescription growth</a:t>
            </a:r>
          </a:p>
        </p:txBody>
      </p:sp>
      <p:sp>
        <p:nvSpPr>
          <p:cNvPr id="28"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Looking Beyond the Contract</a:t>
            </a:r>
          </a:p>
        </p:txBody>
      </p:sp>
      <p:sp>
        <p:nvSpPr>
          <p:cNvPr id="29"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24 / 27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Has Representation Kept Pace">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spc="200" dirty="0">
                <a:solidFill>
                  <a:srgbClr val="005EB8"/>
                </a:solidFill>
                <a:latin typeface="Calibri" pitchFamily="34" charset="0"/>
                <a:ea typeface="Calibri" pitchFamily="34" charset="-122"/>
                <a:cs typeface="Calibri" pitchFamily="34" charset="-120"/>
              </a:rPr>
              <a:t>A FAIR QUESTION</a:t>
            </a:r>
          </a:p>
        </p:txBody>
      </p:sp>
      <p:sp>
        <p:nvSpPr>
          <p:cNvPr id="3" name="Title"/>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Calibri" pitchFamily="34" charset="0"/>
                <a:ea typeface="Calibri" pitchFamily="34" charset="-122"/>
                <a:cs typeface="Calibri" pitchFamily="34" charset="-120"/>
              </a:rPr>
              <a:t>Has the Representation Model Kept Pace?</a:t>
            </a:r>
          </a:p>
        </p:txBody>
      </p:sp>
      <p:sp>
        <p:nvSpPr>
          <p:cNvPr id="4" name="LeftHead"/>
          <p:cNvSpPr/>
          <p:nvPr/>
        </p:nvSpPr>
        <p:spPr>
          <a:xfrm>
            <a:off x="457200" y="1234440"/>
            <a:ext cx="3886200" cy="320040"/>
          </a:xfrm>
          <a:prstGeom prst="rect">
            <a:avLst/>
          </a:prstGeom>
          <a:noFill/>
          <a:ln/>
        </p:spPr>
        <p:txBody>
          <a:bodyPr wrap="square" lIns="0" tIns="0" rIns="0" bIns="0" rtlCol="0" anchor="ctr"/>
          <a:lstStyle/>
          <a:p>
            <a:pPr marL="0" indent="0">
              <a:buNone/>
            </a:pPr>
            <a:r>
              <a:rPr lang="en-US" sz="1200" b="1" dirty="0">
                <a:solidFill>
                  <a:srgbClr val="003087"/>
                </a:solidFill>
                <a:latin typeface="Calibri" pitchFamily="34" charset="0"/>
                <a:ea typeface="Calibri" pitchFamily="34" charset="-122"/>
                <a:cs typeface="Calibri" pitchFamily="34" charset="-120"/>
              </a:rPr>
              <a:t>How NHS structures have evolved</a:t>
            </a:r>
          </a:p>
        </p:txBody>
      </p:sp>
      <p:sp>
        <p:nvSpPr>
          <p:cNvPr id="10" name="Dot0"/>
          <p:cNvSpPr/>
          <p:nvPr/>
        </p:nvSpPr>
        <p:spPr>
          <a:xfrm>
            <a:off x="457200" y="1719732"/>
            <a:ext cx="137160" cy="137160"/>
          </a:xfrm>
          <a:prstGeom prst="ellipse">
            <a:avLst/>
          </a:prstGeom>
          <a:solidFill>
            <a:srgbClr val="005EB8"/>
          </a:solidFill>
          <a:ln/>
        </p:spPr>
        <p:txBody>
          <a:bodyPr/>
          <a:lstStyle/>
          <a:p>
            <a:endParaRPr lang="en-GB"/>
          </a:p>
        </p:txBody>
      </p:sp>
      <p:sp>
        <p:nvSpPr>
          <p:cNvPr id="11" name="Stage0"/>
          <p:cNvSpPr/>
          <p:nvPr/>
        </p:nvSpPr>
        <p:spPr>
          <a:xfrm>
            <a:off x="731520" y="1646580"/>
            <a:ext cx="3611880" cy="320040"/>
          </a:xfrm>
          <a:prstGeom prst="rect">
            <a:avLst/>
          </a:prstGeom>
          <a:noFill/>
          <a:ln/>
        </p:spPr>
        <p:txBody>
          <a:bodyPr wrap="square" lIns="0" tIns="0" rIns="0" bIns="0" rtlCol="0" anchor="ctr"/>
          <a:lstStyle/>
          <a:p>
            <a:pPr marL="0" indent="0">
              <a:buNone/>
            </a:pPr>
            <a:r>
              <a:rPr lang="en-US" sz="1000" dirty="0">
                <a:solidFill>
                  <a:srgbClr val="212B32"/>
                </a:solidFill>
                <a:latin typeface="Calibri" pitchFamily="34" charset="0"/>
                <a:ea typeface="Calibri" pitchFamily="34" charset="-122"/>
                <a:cs typeface="Calibri" pitchFamily="34" charset="-120"/>
              </a:rPr>
              <a:t>1970s: Area Health Authorities</a:t>
            </a:r>
          </a:p>
        </p:txBody>
      </p:sp>
      <p:sp>
        <p:nvSpPr>
          <p:cNvPr id="12" name="Line0"/>
          <p:cNvSpPr/>
          <p:nvPr/>
        </p:nvSpPr>
        <p:spPr>
          <a:xfrm>
            <a:off x="521208" y="1856892"/>
            <a:ext cx="9144" cy="91440"/>
          </a:xfrm>
          <a:prstGeom prst="rect">
            <a:avLst/>
          </a:prstGeom>
          <a:solidFill>
            <a:srgbClr val="C9D6E3"/>
          </a:solidFill>
          <a:ln/>
        </p:spPr>
        <p:txBody>
          <a:bodyPr/>
          <a:lstStyle/>
          <a:p>
            <a:endParaRPr lang="en-GB"/>
          </a:p>
        </p:txBody>
      </p:sp>
      <p:sp>
        <p:nvSpPr>
          <p:cNvPr id="13" name="Dot1"/>
          <p:cNvSpPr/>
          <p:nvPr/>
        </p:nvSpPr>
        <p:spPr>
          <a:xfrm>
            <a:off x="457200" y="2112924"/>
            <a:ext cx="137160" cy="137160"/>
          </a:xfrm>
          <a:prstGeom prst="ellipse">
            <a:avLst/>
          </a:prstGeom>
          <a:solidFill>
            <a:srgbClr val="005EB8"/>
          </a:solidFill>
          <a:ln/>
        </p:spPr>
        <p:txBody>
          <a:bodyPr/>
          <a:lstStyle/>
          <a:p>
            <a:endParaRPr lang="en-GB"/>
          </a:p>
        </p:txBody>
      </p:sp>
      <p:sp>
        <p:nvSpPr>
          <p:cNvPr id="14" name="Stage1"/>
          <p:cNvSpPr/>
          <p:nvPr/>
        </p:nvSpPr>
        <p:spPr>
          <a:xfrm>
            <a:off x="731520" y="2039772"/>
            <a:ext cx="3611880" cy="320040"/>
          </a:xfrm>
          <a:prstGeom prst="rect">
            <a:avLst/>
          </a:prstGeom>
          <a:noFill/>
          <a:ln/>
        </p:spPr>
        <p:txBody>
          <a:bodyPr wrap="square" lIns="0" tIns="0" rIns="0" bIns="0" rtlCol="0" anchor="ctr"/>
          <a:lstStyle/>
          <a:p>
            <a:pPr marL="0" indent="0">
              <a:buNone/>
            </a:pPr>
            <a:r>
              <a:rPr lang="en-US" sz="1000" dirty="0">
                <a:solidFill>
                  <a:srgbClr val="212B32"/>
                </a:solidFill>
                <a:latin typeface="Calibri" pitchFamily="34" charset="0"/>
                <a:ea typeface="Calibri" pitchFamily="34" charset="-122"/>
                <a:cs typeface="Calibri" pitchFamily="34" charset="-120"/>
              </a:rPr>
              <a:t>2000s: Primary Care Trusts (PCT)</a:t>
            </a:r>
          </a:p>
        </p:txBody>
      </p:sp>
      <p:sp>
        <p:nvSpPr>
          <p:cNvPr id="15" name="Line1"/>
          <p:cNvSpPr/>
          <p:nvPr/>
        </p:nvSpPr>
        <p:spPr>
          <a:xfrm>
            <a:off x="521208" y="2250084"/>
            <a:ext cx="9144" cy="91440"/>
          </a:xfrm>
          <a:prstGeom prst="rect">
            <a:avLst/>
          </a:prstGeom>
          <a:solidFill>
            <a:srgbClr val="C9D6E3"/>
          </a:solidFill>
          <a:ln/>
        </p:spPr>
        <p:txBody>
          <a:bodyPr/>
          <a:lstStyle/>
          <a:p>
            <a:endParaRPr lang="en-GB"/>
          </a:p>
        </p:txBody>
      </p:sp>
      <p:sp>
        <p:nvSpPr>
          <p:cNvPr id="16" name="Dot2"/>
          <p:cNvSpPr/>
          <p:nvPr/>
        </p:nvSpPr>
        <p:spPr>
          <a:xfrm>
            <a:off x="457200" y="2506116"/>
            <a:ext cx="137160" cy="137160"/>
          </a:xfrm>
          <a:prstGeom prst="ellipse">
            <a:avLst/>
          </a:prstGeom>
          <a:solidFill>
            <a:srgbClr val="005EB8"/>
          </a:solidFill>
          <a:ln/>
        </p:spPr>
        <p:txBody>
          <a:bodyPr/>
          <a:lstStyle/>
          <a:p>
            <a:endParaRPr lang="en-GB"/>
          </a:p>
        </p:txBody>
      </p:sp>
      <p:sp>
        <p:nvSpPr>
          <p:cNvPr id="17" name="Stage2"/>
          <p:cNvSpPr/>
          <p:nvPr/>
        </p:nvSpPr>
        <p:spPr>
          <a:xfrm>
            <a:off x="731520" y="2432964"/>
            <a:ext cx="3611880" cy="320040"/>
          </a:xfrm>
          <a:prstGeom prst="rect">
            <a:avLst/>
          </a:prstGeom>
          <a:noFill/>
          <a:ln/>
        </p:spPr>
        <p:txBody>
          <a:bodyPr wrap="square" lIns="0" tIns="0" rIns="0" bIns="0" rtlCol="0" anchor="ctr"/>
          <a:lstStyle/>
          <a:p>
            <a:pPr marL="0" indent="0">
              <a:buNone/>
            </a:pPr>
            <a:r>
              <a:rPr lang="en-US" sz="1000" dirty="0">
                <a:solidFill>
                  <a:srgbClr val="212B32"/>
                </a:solidFill>
                <a:latin typeface="Calibri" pitchFamily="34" charset="0"/>
                <a:ea typeface="Calibri" pitchFamily="34" charset="-122"/>
                <a:cs typeface="Calibri" pitchFamily="34" charset="-120"/>
              </a:rPr>
              <a:t>2013: Clinical Commissioning Groups (CCG)</a:t>
            </a:r>
          </a:p>
        </p:txBody>
      </p:sp>
      <p:sp>
        <p:nvSpPr>
          <p:cNvPr id="18" name="Line2"/>
          <p:cNvSpPr/>
          <p:nvPr/>
        </p:nvSpPr>
        <p:spPr>
          <a:xfrm>
            <a:off x="521208" y="2643276"/>
            <a:ext cx="9144" cy="91440"/>
          </a:xfrm>
          <a:prstGeom prst="rect">
            <a:avLst/>
          </a:prstGeom>
          <a:solidFill>
            <a:srgbClr val="C9D6E3"/>
          </a:solidFill>
          <a:ln/>
        </p:spPr>
        <p:txBody>
          <a:bodyPr/>
          <a:lstStyle/>
          <a:p>
            <a:endParaRPr lang="en-GB"/>
          </a:p>
        </p:txBody>
      </p:sp>
      <p:sp>
        <p:nvSpPr>
          <p:cNvPr id="19" name="Dot3"/>
          <p:cNvSpPr/>
          <p:nvPr/>
        </p:nvSpPr>
        <p:spPr>
          <a:xfrm>
            <a:off x="457200" y="2899308"/>
            <a:ext cx="137160" cy="137160"/>
          </a:xfrm>
          <a:prstGeom prst="ellipse">
            <a:avLst/>
          </a:prstGeom>
          <a:solidFill>
            <a:srgbClr val="005EB8"/>
          </a:solidFill>
          <a:ln/>
        </p:spPr>
        <p:txBody>
          <a:bodyPr/>
          <a:lstStyle/>
          <a:p>
            <a:endParaRPr lang="en-GB"/>
          </a:p>
        </p:txBody>
      </p:sp>
      <p:sp>
        <p:nvSpPr>
          <p:cNvPr id="20" name="Stage3"/>
          <p:cNvSpPr/>
          <p:nvPr/>
        </p:nvSpPr>
        <p:spPr>
          <a:xfrm>
            <a:off x="731520" y="2826156"/>
            <a:ext cx="3611880" cy="320040"/>
          </a:xfrm>
          <a:prstGeom prst="rect">
            <a:avLst/>
          </a:prstGeom>
          <a:noFill/>
          <a:ln/>
        </p:spPr>
        <p:txBody>
          <a:bodyPr wrap="square" lIns="0" tIns="0" rIns="0" bIns="0" rtlCol="0" anchor="ctr"/>
          <a:lstStyle/>
          <a:p>
            <a:pPr marL="0" indent="0">
              <a:buNone/>
            </a:pPr>
            <a:r>
              <a:rPr lang="en-US" sz="1000" dirty="0">
                <a:solidFill>
                  <a:srgbClr val="212B32"/>
                </a:solidFill>
                <a:latin typeface="Calibri" pitchFamily="34" charset="0"/>
                <a:ea typeface="Calibri" pitchFamily="34" charset="-122"/>
                <a:cs typeface="Calibri" pitchFamily="34" charset="-120"/>
              </a:rPr>
              <a:t>2022: Integrated Care Systems (ICS)</a:t>
            </a:r>
          </a:p>
        </p:txBody>
      </p:sp>
      <p:sp>
        <p:nvSpPr>
          <p:cNvPr id="21" name="Line3"/>
          <p:cNvSpPr/>
          <p:nvPr/>
        </p:nvSpPr>
        <p:spPr>
          <a:xfrm>
            <a:off x="521208" y="3036468"/>
            <a:ext cx="9144" cy="91440"/>
          </a:xfrm>
          <a:prstGeom prst="rect">
            <a:avLst/>
          </a:prstGeom>
          <a:solidFill>
            <a:srgbClr val="C9D6E3"/>
          </a:solidFill>
          <a:ln/>
        </p:spPr>
        <p:txBody>
          <a:bodyPr/>
          <a:lstStyle/>
          <a:p>
            <a:endParaRPr lang="en-GB"/>
          </a:p>
        </p:txBody>
      </p:sp>
      <p:sp>
        <p:nvSpPr>
          <p:cNvPr id="22" name="Dot4"/>
          <p:cNvSpPr/>
          <p:nvPr/>
        </p:nvSpPr>
        <p:spPr>
          <a:xfrm>
            <a:off x="457200" y="3292500"/>
            <a:ext cx="137160" cy="137160"/>
          </a:xfrm>
          <a:prstGeom prst="ellipse">
            <a:avLst/>
          </a:prstGeom>
          <a:solidFill>
            <a:srgbClr val="005EB8"/>
          </a:solidFill>
          <a:ln/>
        </p:spPr>
        <p:txBody>
          <a:bodyPr/>
          <a:lstStyle/>
          <a:p>
            <a:endParaRPr lang="en-GB"/>
          </a:p>
        </p:txBody>
      </p:sp>
      <p:sp>
        <p:nvSpPr>
          <p:cNvPr id="23" name="Stage4"/>
          <p:cNvSpPr/>
          <p:nvPr/>
        </p:nvSpPr>
        <p:spPr>
          <a:xfrm>
            <a:off x="731520" y="3219348"/>
            <a:ext cx="3611880" cy="320040"/>
          </a:xfrm>
          <a:prstGeom prst="rect">
            <a:avLst/>
          </a:prstGeom>
          <a:noFill/>
          <a:ln/>
        </p:spPr>
        <p:txBody>
          <a:bodyPr wrap="square" lIns="0" tIns="0" rIns="0" bIns="0" rtlCol="0" anchor="ctr"/>
          <a:lstStyle/>
          <a:p>
            <a:pPr marL="0" indent="0">
              <a:buNone/>
            </a:pPr>
            <a:r>
              <a:rPr lang="en-US" sz="1000" dirty="0">
                <a:solidFill>
                  <a:srgbClr val="212B32"/>
                </a:solidFill>
                <a:latin typeface="Calibri" pitchFamily="34" charset="0"/>
                <a:ea typeface="Calibri" pitchFamily="34" charset="-122"/>
                <a:cs typeface="Calibri" pitchFamily="34" charset="-120"/>
              </a:rPr>
              <a:t>2024–25: Neighbourhood health</a:t>
            </a:r>
          </a:p>
        </p:txBody>
      </p:sp>
      <p:sp>
        <p:nvSpPr>
          <p:cNvPr id="24" name="Line4"/>
          <p:cNvSpPr/>
          <p:nvPr/>
        </p:nvSpPr>
        <p:spPr>
          <a:xfrm>
            <a:off x="521208" y="3429660"/>
            <a:ext cx="9144" cy="91440"/>
          </a:xfrm>
          <a:prstGeom prst="rect">
            <a:avLst/>
          </a:prstGeom>
          <a:solidFill>
            <a:srgbClr val="C9D6E3"/>
          </a:solidFill>
          <a:ln/>
        </p:spPr>
        <p:txBody>
          <a:bodyPr/>
          <a:lstStyle/>
          <a:p>
            <a:endParaRPr lang="en-GB"/>
          </a:p>
        </p:txBody>
      </p:sp>
      <p:sp>
        <p:nvSpPr>
          <p:cNvPr id="25" name="Dot5"/>
          <p:cNvSpPr/>
          <p:nvPr/>
        </p:nvSpPr>
        <p:spPr>
          <a:xfrm>
            <a:off x="457200" y="3685692"/>
            <a:ext cx="137160" cy="137160"/>
          </a:xfrm>
          <a:prstGeom prst="ellipse">
            <a:avLst/>
          </a:prstGeom>
          <a:solidFill>
            <a:srgbClr val="005EB8"/>
          </a:solidFill>
          <a:ln/>
        </p:spPr>
        <p:txBody>
          <a:bodyPr/>
          <a:lstStyle/>
          <a:p>
            <a:endParaRPr lang="en-GB"/>
          </a:p>
        </p:txBody>
      </p:sp>
      <p:sp>
        <p:nvSpPr>
          <p:cNvPr id="26" name="Stage5"/>
          <p:cNvSpPr/>
          <p:nvPr/>
        </p:nvSpPr>
        <p:spPr>
          <a:xfrm>
            <a:off x="731520" y="3612540"/>
            <a:ext cx="3611880" cy="320040"/>
          </a:xfrm>
          <a:prstGeom prst="rect">
            <a:avLst/>
          </a:prstGeom>
          <a:noFill/>
          <a:ln/>
        </p:spPr>
        <p:txBody>
          <a:bodyPr wrap="square" lIns="0" tIns="0" rIns="0" bIns="0" rtlCol="0" anchor="ctr"/>
          <a:lstStyle/>
          <a:p>
            <a:pPr marL="0" indent="0">
              <a:buNone/>
            </a:pPr>
            <a:r>
              <a:rPr lang="en-US" sz="1000" dirty="0">
                <a:solidFill>
                  <a:srgbClr val="212B32"/>
                </a:solidFill>
                <a:latin typeface="Calibri" pitchFamily="34" charset="0"/>
                <a:ea typeface="Calibri" pitchFamily="34" charset="-122"/>
                <a:cs typeface="Calibri" pitchFamily="34" charset="-120"/>
              </a:rPr>
              <a:t>2025–26: Primary Care Collaboratives</a:t>
            </a:r>
          </a:p>
        </p:txBody>
      </p:sp>
      <p:sp>
        <p:nvSpPr>
          <p:cNvPr id="80" name="RightHead"/>
          <p:cNvSpPr/>
          <p:nvPr/>
        </p:nvSpPr>
        <p:spPr>
          <a:xfrm>
            <a:off x="4754880" y="1234440"/>
            <a:ext cx="3931920" cy="320040"/>
          </a:xfrm>
          <a:prstGeom prst="rect">
            <a:avLst/>
          </a:prstGeom>
          <a:noFill/>
          <a:ln/>
        </p:spPr>
        <p:txBody>
          <a:bodyPr wrap="square" lIns="0" tIns="0" rIns="0" bIns="0" rtlCol="0" anchor="ctr"/>
          <a:lstStyle/>
          <a:p>
            <a:pPr marL="0" indent="0">
              <a:buNone/>
            </a:pPr>
            <a:r>
              <a:rPr lang="en-US" sz="1200" b="1" dirty="0">
                <a:solidFill>
                  <a:srgbClr val="007F3B"/>
                </a:solidFill>
                <a:latin typeface="Calibri" pitchFamily="34" charset="0"/>
                <a:ea typeface="Calibri" pitchFamily="34" charset="-122"/>
                <a:cs typeface="Calibri" pitchFamily="34" charset="-120"/>
              </a:rPr>
              <a:t>How national representation has evolved</a:t>
            </a:r>
          </a:p>
        </p:txBody>
      </p:sp>
      <p:sp>
        <p:nvSpPr>
          <p:cNvPr id="81" name="RightCard"/>
          <p:cNvSpPr/>
          <p:nvPr/>
        </p:nvSpPr>
        <p:spPr>
          <a:xfrm>
            <a:off x="4754880" y="1646580"/>
            <a:ext cx="3931920" cy="2606040"/>
          </a:xfrm>
          <a:prstGeom prst="roundRect">
            <a:avLst>
              <a:gd name="adj" fmla="val 900"/>
            </a:avLst>
          </a:prstGeom>
          <a:solidFill>
            <a:srgbClr val="E8F1FA"/>
          </a:solidFill>
          <a:ln/>
        </p:spPr>
        <p:txBody>
          <a:bodyPr/>
          <a:lstStyle/>
          <a:p>
            <a:endParaRPr lang="en-GB"/>
          </a:p>
        </p:txBody>
      </p:sp>
      <p:sp>
        <p:nvSpPr>
          <p:cNvPr id="82" name="RightBody"/>
          <p:cNvSpPr/>
          <p:nvPr/>
        </p:nvSpPr>
        <p:spPr>
          <a:xfrm>
            <a:off x="5029200" y="1828800"/>
            <a:ext cx="3383280" cy="2241552"/>
          </a:xfrm>
          <a:prstGeom prst="rect">
            <a:avLst/>
          </a:prstGeom>
          <a:noFill/>
          <a:ln/>
        </p:spPr>
        <p:txBody>
          <a:bodyPr wrap="square" lIns="0" tIns="0" rIns="0" bIns="0" rtlCol="0" anchor="ctr"/>
          <a:lstStyle/>
          <a:p>
            <a:pPr marL="0" indent="0">
              <a:buNone/>
            </a:pPr>
            <a:r>
              <a:rPr lang="en-US" sz="1100" dirty="0">
                <a:solidFill>
                  <a:srgbClr val="212B32"/>
                </a:solidFill>
                <a:latin typeface="Calibri" pitchFamily="34" charset="0"/>
                <a:ea typeface="Calibri" pitchFamily="34" charset="-122"/>
                <a:cs typeface="Calibri" pitchFamily="34" charset="-120"/>
              </a:rPr>
              <a:t>A single national negotiating body has represented community pharmacy contractors through this entire period of structural change — across PCTs, CCGs, and now ICSs and neighbourhoods.</a:t>
            </a:r>
          </a:p>
          <a:p>
            <a:pPr marL="0" indent="0">
              <a:buNone/>
            </a:pPr>
            <a:endParaRPr lang="en-US" sz="1100" dirty="0">
              <a:solidFill>
                <a:srgbClr val="212B32"/>
              </a:solidFill>
              <a:latin typeface="Calibri" pitchFamily="34" charset="0"/>
              <a:ea typeface="Calibri" pitchFamily="34" charset="-122"/>
              <a:cs typeface="Calibri" pitchFamily="34" charset="-120"/>
            </a:endParaRPr>
          </a:p>
          <a:p>
            <a:pPr marL="0" indent="0">
              <a:buNone/>
            </a:pPr>
            <a:r>
              <a:rPr lang="en-US" sz="1100" dirty="0">
                <a:solidFill>
                  <a:srgbClr val="212B32"/>
                </a:solidFill>
                <a:latin typeface="Calibri" pitchFamily="34" charset="0"/>
                <a:ea typeface="Calibri" pitchFamily="34" charset="-122"/>
                <a:cs typeface="Calibri" pitchFamily="34" charset="-120"/>
              </a:rPr>
              <a:t>The core model of national negotiation has remained broadly the same even as the NHS around it has been reorganised repeatedly.</a:t>
            </a:r>
          </a:p>
        </p:txBody>
      </p:sp>
      <p:sp>
        <p:nvSpPr>
          <p:cNvPr id="90" name="Question"/>
          <p:cNvSpPr/>
          <p:nvPr/>
        </p:nvSpPr>
        <p:spPr>
          <a:xfrm>
            <a:off x="457200" y="4389120"/>
            <a:ext cx="8229600" cy="365760"/>
          </a:xfrm>
          <a:prstGeom prst="rect">
            <a:avLst/>
          </a:prstGeom>
          <a:noFill/>
          <a:ln/>
        </p:spPr>
        <p:txBody>
          <a:bodyPr wrap="square" lIns="0" tIns="0" rIns="0" bIns="0" rtlCol="0" anchor="ctr"/>
          <a:lstStyle/>
          <a:p>
            <a:pPr marL="0" indent="0" algn="ctr">
              <a:buNone/>
            </a:pPr>
            <a:r>
              <a:rPr lang="en-US" sz="1500" b="1" i="1" dirty="0">
                <a:solidFill>
                  <a:srgbClr val="003087"/>
                </a:solidFill>
                <a:latin typeface="Calibri" pitchFamily="34" charset="0"/>
                <a:ea typeface="Calibri" pitchFamily="34" charset="-122"/>
                <a:cs typeface="Calibri" pitchFamily="34" charset="-120"/>
              </a:rPr>
              <a:t>“Has representation evolved alongside the NHS?”</a:t>
            </a:r>
          </a:p>
        </p:txBody>
      </p:sp>
      <p:sp>
        <p:nvSpPr>
          <p:cNvPr id="100"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Looking Beyond the Contract</a:t>
            </a:r>
          </a:p>
        </p:txBody>
      </p:sp>
      <p:sp>
        <p:nvSpPr>
          <p:cNvPr id="101"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25 / 27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National vs Local Value">
    <p:bg>
      <p:bgPr>
        <a:solidFill>
          <a:srgbClr val="FFFFFF"/>
        </a:solidFill>
        <a:effectLst/>
      </p:bgPr>
    </p:bg>
    <p:spTree>
      <p:nvGrpSpPr>
        <p:cNvPr id="1" name=""/>
        <p:cNvGrpSpPr/>
        <p:nvPr/>
      </p:nvGrpSpPr>
      <p:grpSpPr>
        <a:xfrm>
          <a:off x="0" y="0"/>
          <a:ext cx="0" cy="0"/>
          <a:chOff x="0" y="0"/>
          <a:chExt cx="0" cy="0"/>
        </a:xfrm>
      </p:grpSpPr>
      <p:sp>
        <p:nvSpPr>
          <p:cNvPr id="2" name="Kicker"/>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spc="200" dirty="0">
                <a:solidFill>
                  <a:srgbClr val="005EB8"/>
                </a:solidFill>
                <a:latin typeface="Calibri" pitchFamily="34" charset="0"/>
                <a:ea typeface="Calibri" pitchFamily="34" charset="-122"/>
                <a:cs typeface="Calibri" pitchFamily="34" charset="-120"/>
              </a:rPr>
              <a:t>WHERE VALUE IS CREATED</a:t>
            </a:r>
          </a:p>
        </p:txBody>
      </p:sp>
      <p:sp>
        <p:nvSpPr>
          <p:cNvPr id="3" name="Title"/>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Calibri" pitchFamily="34" charset="0"/>
                <a:ea typeface="Calibri" pitchFamily="34" charset="-122"/>
                <a:cs typeface="Calibri" pitchFamily="34" charset="-120"/>
              </a:rPr>
              <a:t>National vs Local Value</a:t>
            </a:r>
          </a:p>
        </p:txBody>
      </p:sp>
      <p:sp>
        <p:nvSpPr>
          <p:cNvPr id="4" name="Card0"/>
          <p:cNvSpPr/>
          <p:nvPr/>
        </p:nvSpPr>
        <p:spPr>
          <a:xfrm>
            <a:off x="502920" y="1234440"/>
            <a:ext cx="3886200" cy="2972816"/>
          </a:xfrm>
          <a:prstGeom prst="roundRect">
            <a:avLst>
              <a:gd name="adj" fmla="val 900"/>
            </a:avLst>
          </a:prstGeom>
          <a:solidFill>
            <a:srgbClr val="E8F1FA"/>
          </a:solidFill>
          <a:ln/>
        </p:spPr>
        <p:txBody>
          <a:bodyPr/>
          <a:lstStyle/>
          <a:p>
            <a:endParaRPr lang="en-GB"/>
          </a:p>
        </p:txBody>
      </p:sp>
      <p:sp>
        <p:nvSpPr>
          <p:cNvPr id="5" name="Label0"/>
          <p:cNvSpPr/>
          <p:nvPr/>
        </p:nvSpPr>
        <p:spPr>
          <a:xfrm>
            <a:off x="868680" y="1600200"/>
            <a:ext cx="3154680" cy="411480"/>
          </a:xfrm>
          <a:prstGeom prst="rect">
            <a:avLst/>
          </a:prstGeom>
          <a:noFill/>
          <a:ln/>
        </p:spPr>
        <p:txBody>
          <a:bodyPr wrap="square" lIns="0" tIns="0" rIns="0" bIns="0" rtlCol="0" anchor="ctr"/>
          <a:lstStyle/>
          <a:p>
            <a:pPr marL="0" indent="0">
              <a:buNone/>
            </a:pPr>
            <a:r>
              <a:rPr lang="en-US" sz="1500" b="1" spc="150" dirty="0">
                <a:solidFill>
                  <a:srgbClr val="005EB8"/>
                </a:solidFill>
                <a:latin typeface="Calibri" pitchFamily="34" charset="0"/>
                <a:ea typeface="Calibri" pitchFamily="34" charset="-122"/>
                <a:cs typeface="Calibri" pitchFamily="34" charset="-120"/>
              </a:rPr>
              <a:t>NATIONAL</a:t>
            </a:r>
          </a:p>
        </p:txBody>
      </p:sp>
      <p:sp>
        <p:nvSpPr>
          <p:cNvPr id="6" name="IconBg0_0"/>
          <p:cNvSpPr/>
          <p:nvPr/>
        </p:nvSpPr>
        <p:spPr>
          <a:xfrm>
            <a:off x="868680" y="2331720"/>
            <a:ext cx="411480" cy="411480"/>
          </a:xfrm>
          <a:prstGeom prst="ellipse">
            <a:avLst/>
          </a:prstGeom>
          <a:solidFill>
            <a:srgbClr val="005EB8"/>
          </a:solidFill>
          <a:ln/>
        </p:spPr>
        <p:txBody>
          <a:bodyPr/>
          <a:lstStyle/>
          <a:p>
            <a:endParaRPr lang="en-GB"/>
          </a:p>
        </p:txBody>
      </p:sp>
      <p:sp>
        <p:nvSpPr>
          <p:cNvPr id="7" name="IconMark0_0"/>
          <p:cNvSpPr/>
          <p:nvPr/>
        </p:nvSpPr>
        <p:spPr>
          <a:xfrm>
            <a:off x="1001268" y="2464308"/>
            <a:ext cx="146304" cy="146304"/>
          </a:xfrm>
          <a:prstGeom prst="rect">
            <a:avLst/>
          </a:prstGeom>
          <a:solidFill>
            <a:srgbClr val="FFFFFF"/>
          </a:solidFill>
          <a:ln/>
        </p:spPr>
        <p:txBody>
          <a:bodyPr/>
          <a:lstStyle/>
          <a:p>
            <a:endParaRPr lang="en-GB"/>
          </a:p>
        </p:txBody>
      </p:sp>
      <p:sp>
        <p:nvSpPr>
          <p:cNvPr id="8" name="Item0_0"/>
          <p:cNvSpPr/>
          <p:nvPr/>
        </p:nvSpPr>
        <p:spPr>
          <a:xfrm>
            <a:off x="1463040" y="2304288"/>
            <a:ext cx="2560320" cy="466344"/>
          </a:xfrm>
          <a:prstGeom prst="rect">
            <a:avLst/>
          </a:prstGeom>
          <a:noFill/>
          <a:ln/>
        </p:spPr>
        <p:txBody>
          <a:bodyPr wrap="square" lIns="0" tIns="0" rIns="0" bIns="0" rtlCol="0" anchor="ctr"/>
          <a:lstStyle/>
          <a:p>
            <a:pPr marL="0" indent="0">
              <a:buNone/>
            </a:pPr>
            <a:r>
              <a:rPr lang="en-US" sz="1250" dirty="0">
                <a:solidFill>
                  <a:srgbClr val="212B32"/>
                </a:solidFill>
                <a:latin typeface="Calibri" pitchFamily="34" charset="0"/>
                <a:ea typeface="Calibri" pitchFamily="34" charset="-122"/>
                <a:cs typeface="Calibri" pitchFamily="34" charset="-120"/>
              </a:rPr>
              <a:t>Negotiation &amp; Drug Tariff</a:t>
            </a:r>
          </a:p>
        </p:txBody>
      </p:sp>
      <p:sp>
        <p:nvSpPr>
          <p:cNvPr id="9" name="IconBg0_1"/>
          <p:cNvSpPr/>
          <p:nvPr/>
        </p:nvSpPr>
        <p:spPr>
          <a:xfrm>
            <a:off x="868680" y="2880360"/>
            <a:ext cx="411480" cy="411480"/>
          </a:xfrm>
          <a:prstGeom prst="ellipse">
            <a:avLst/>
          </a:prstGeom>
          <a:solidFill>
            <a:srgbClr val="005EB8"/>
          </a:solidFill>
          <a:ln/>
        </p:spPr>
        <p:txBody>
          <a:bodyPr/>
          <a:lstStyle/>
          <a:p>
            <a:endParaRPr lang="en-GB"/>
          </a:p>
        </p:txBody>
      </p:sp>
      <p:sp>
        <p:nvSpPr>
          <p:cNvPr id="10" name="IconMark0_1"/>
          <p:cNvSpPr/>
          <p:nvPr/>
        </p:nvSpPr>
        <p:spPr>
          <a:xfrm>
            <a:off x="1001268" y="3012948"/>
            <a:ext cx="146304" cy="146304"/>
          </a:xfrm>
          <a:prstGeom prst="rect">
            <a:avLst/>
          </a:prstGeom>
          <a:solidFill>
            <a:srgbClr val="FFFFFF"/>
          </a:solidFill>
          <a:ln/>
        </p:spPr>
        <p:txBody>
          <a:bodyPr/>
          <a:lstStyle/>
          <a:p>
            <a:endParaRPr lang="en-GB"/>
          </a:p>
        </p:txBody>
      </p:sp>
      <p:sp>
        <p:nvSpPr>
          <p:cNvPr id="11" name="Item0_1"/>
          <p:cNvSpPr/>
          <p:nvPr/>
        </p:nvSpPr>
        <p:spPr>
          <a:xfrm>
            <a:off x="1463040" y="2852928"/>
            <a:ext cx="2560320" cy="466344"/>
          </a:xfrm>
          <a:prstGeom prst="rect">
            <a:avLst/>
          </a:prstGeom>
          <a:noFill/>
          <a:ln/>
        </p:spPr>
        <p:txBody>
          <a:bodyPr wrap="square" lIns="0" tIns="0" rIns="0" bIns="0" rtlCol="0" anchor="ctr"/>
          <a:lstStyle/>
          <a:p>
            <a:pPr marL="0" indent="0">
              <a:buNone/>
            </a:pPr>
            <a:r>
              <a:rPr lang="en-US" sz="1250" dirty="0">
                <a:solidFill>
                  <a:srgbClr val="212B32"/>
                </a:solidFill>
                <a:latin typeface="Calibri" pitchFamily="34" charset="0"/>
                <a:ea typeface="Calibri" pitchFamily="34" charset="-122"/>
                <a:cs typeface="Calibri" pitchFamily="34" charset="-120"/>
              </a:rPr>
              <a:t>National policy</a:t>
            </a:r>
          </a:p>
        </p:txBody>
      </p:sp>
      <p:sp>
        <p:nvSpPr>
          <p:cNvPr id="12" name="IconBg0_2"/>
          <p:cNvSpPr/>
          <p:nvPr/>
        </p:nvSpPr>
        <p:spPr>
          <a:xfrm>
            <a:off x="868680" y="3429000"/>
            <a:ext cx="411480" cy="411480"/>
          </a:xfrm>
          <a:prstGeom prst="ellipse">
            <a:avLst/>
          </a:prstGeom>
          <a:solidFill>
            <a:srgbClr val="005EB8"/>
          </a:solidFill>
          <a:ln/>
        </p:spPr>
        <p:txBody>
          <a:bodyPr/>
          <a:lstStyle/>
          <a:p>
            <a:endParaRPr lang="en-GB"/>
          </a:p>
        </p:txBody>
      </p:sp>
      <p:sp>
        <p:nvSpPr>
          <p:cNvPr id="13" name="IconMark0_2"/>
          <p:cNvSpPr/>
          <p:nvPr/>
        </p:nvSpPr>
        <p:spPr>
          <a:xfrm>
            <a:off x="1001268" y="3561588"/>
            <a:ext cx="146304" cy="146304"/>
          </a:xfrm>
          <a:prstGeom prst="rect">
            <a:avLst/>
          </a:prstGeom>
          <a:solidFill>
            <a:srgbClr val="FFFFFF"/>
          </a:solidFill>
          <a:ln/>
        </p:spPr>
        <p:txBody>
          <a:bodyPr/>
          <a:lstStyle/>
          <a:p>
            <a:endParaRPr lang="en-GB"/>
          </a:p>
        </p:txBody>
      </p:sp>
      <p:sp>
        <p:nvSpPr>
          <p:cNvPr id="14" name="Item0_2"/>
          <p:cNvSpPr/>
          <p:nvPr/>
        </p:nvSpPr>
        <p:spPr>
          <a:xfrm>
            <a:off x="1463040" y="3401568"/>
            <a:ext cx="2560320" cy="466344"/>
          </a:xfrm>
          <a:prstGeom prst="rect">
            <a:avLst/>
          </a:prstGeom>
          <a:noFill/>
          <a:ln/>
        </p:spPr>
        <p:txBody>
          <a:bodyPr wrap="square" lIns="0" tIns="0" rIns="0" bIns="0" rtlCol="0" anchor="ctr"/>
          <a:lstStyle/>
          <a:p>
            <a:pPr marL="0" indent="0">
              <a:buNone/>
            </a:pPr>
            <a:r>
              <a:rPr lang="en-US" sz="1250" dirty="0">
                <a:solidFill>
                  <a:srgbClr val="212B32"/>
                </a:solidFill>
                <a:latin typeface="Calibri" pitchFamily="34" charset="0"/>
                <a:ea typeface="Calibri" pitchFamily="34" charset="-122"/>
                <a:cs typeface="Calibri" pitchFamily="34" charset="-120"/>
              </a:rPr>
              <a:t>CPCF</a:t>
            </a:r>
          </a:p>
        </p:txBody>
      </p:sp>
      <p:sp>
        <p:nvSpPr>
          <p:cNvPr id="15" name="Card1"/>
          <p:cNvSpPr/>
          <p:nvPr/>
        </p:nvSpPr>
        <p:spPr>
          <a:xfrm>
            <a:off x="4754880" y="1234440"/>
            <a:ext cx="3886200" cy="2972816"/>
          </a:xfrm>
          <a:prstGeom prst="roundRect">
            <a:avLst>
              <a:gd name="adj" fmla="val 900"/>
            </a:avLst>
          </a:prstGeom>
          <a:solidFill>
            <a:srgbClr val="E8F1FA"/>
          </a:solidFill>
          <a:ln/>
        </p:spPr>
        <p:txBody>
          <a:bodyPr/>
          <a:lstStyle/>
          <a:p>
            <a:endParaRPr lang="en-GB"/>
          </a:p>
        </p:txBody>
      </p:sp>
      <p:sp>
        <p:nvSpPr>
          <p:cNvPr id="16" name="Label1"/>
          <p:cNvSpPr/>
          <p:nvPr/>
        </p:nvSpPr>
        <p:spPr>
          <a:xfrm>
            <a:off x="5120640" y="1600200"/>
            <a:ext cx="3154680" cy="411480"/>
          </a:xfrm>
          <a:prstGeom prst="rect">
            <a:avLst/>
          </a:prstGeom>
          <a:noFill/>
          <a:ln/>
        </p:spPr>
        <p:txBody>
          <a:bodyPr wrap="square" lIns="0" tIns="0" rIns="0" bIns="0" rtlCol="0" anchor="ctr"/>
          <a:lstStyle/>
          <a:p>
            <a:pPr marL="0" indent="0">
              <a:buNone/>
            </a:pPr>
            <a:r>
              <a:rPr lang="en-US" sz="1500" b="1" spc="150" dirty="0">
                <a:solidFill>
                  <a:srgbClr val="007F3B"/>
                </a:solidFill>
                <a:latin typeface="Calibri" pitchFamily="34" charset="0"/>
                <a:ea typeface="Calibri" pitchFamily="34" charset="-122"/>
                <a:cs typeface="Calibri" pitchFamily="34" charset="-120"/>
              </a:rPr>
              <a:t>LOCAL</a:t>
            </a:r>
          </a:p>
        </p:txBody>
      </p:sp>
      <p:sp>
        <p:nvSpPr>
          <p:cNvPr id="17" name="IconBg1_0"/>
          <p:cNvSpPr/>
          <p:nvPr/>
        </p:nvSpPr>
        <p:spPr>
          <a:xfrm>
            <a:off x="5120640" y="2331720"/>
            <a:ext cx="411480" cy="411480"/>
          </a:xfrm>
          <a:prstGeom prst="ellipse">
            <a:avLst/>
          </a:prstGeom>
          <a:solidFill>
            <a:srgbClr val="007F3B"/>
          </a:solidFill>
          <a:ln/>
        </p:spPr>
        <p:txBody>
          <a:bodyPr/>
          <a:lstStyle/>
          <a:p>
            <a:endParaRPr lang="en-GB"/>
          </a:p>
        </p:txBody>
      </p:sp>
      <p:sp>
        <p:nvSpPr>
          <p:cNvPr id="18" name="IconMark1_0"/>
          <p:cNvSpPr/>
          <p:nvPr/>
        </p:nvSpPr>
        <p:spPr>
          <a:xfrm>
            <a:off x="5253228" y="2464308"/>
            <a:ext cx="146304" cy="146304"/>
          </a:xfrm>
          <a:prstGeom prst="ellipse">
            <a:avLst/>
          </a:prstGeom>
          <a:solidFill>
            <a:srgbClr val="FFFFFF"/>
          </a:solidFill>
          <a:ln/>
        </p:spPr>
        <p:txBody>
          <a:bodyPr/>
          <a:lstStyle/>
          <a:p>
            <a:endParaRPr lang="en-GB"/>
          </a:p>
        </p:txBody>
      </p:sp>
      <p:sp>
        <p:nvSpPr>
          <p:cNvPr id="19" name="Item1_0"/>
          <p:cNvSpPr/>
          <p:nvPr/>
        </p:nvSpPr>
        <p:spPr>
          <a:xfrm>
            <a:off x="5715000" y="2304288"/>
            <a:ext cx="2560320" cy="466344"/>
          </a:xfrm>
          <a:prstGeom prst="rect">
            <a:avLst/>
          </a:prstGeom>
          <a:noFill/>
          <a:ln/>
        </p:spPr>
        <p:txBody>
          <a:bodyPr wrap="square" lIns="0" tIns="0" rIns="0" bIns="0" rtlCol="0" anchor="ctr"/>
          <a:lstStyle/>
          <a:p>
            <a:pPr marL="0" indent="0">
              <a:buNone/>
            </a:pPr>
            <a:r>
              <a:rPr lang="en-US" sz="1250" dirty="0">
                <a:solidFill>
                  <a:srgbClr val="212B32"/>
                </a:solidFill>
                <a:latin typeface="Calibri" pitchFamily="34" charset="0"/>
                <a:ea typeface="Calibri" pitchFamily="34" charset="-122"/>
                <a:cs typeface="Calibri" pitchFamily="34" charset="-120"/>
              </a:rPr>
              <a:t>ICBs &amp; place-based commissioning</a:t>
            </a:r>
          </a:p>
        </p:txBody>
      </p:sp>
      <p:sp>
        <p:nvSpPr>
          <p:cNvPr id="20" name="IconBg1_1"/>
          <p:cNvSpPr/>
          <p:nvPr/>
        </p:nvSpPr>
        <p:spPr>
          <a:xfrm>
            <a:off x="5120640" y="2880360"/>
            <a:ext cx="411480" cy="411480"/>
          </a:xfrm>
          <a:prstGeom prst="ellipse">
            <a:avLst/>
          </a:prstGeom>
          <a:solidFill>
            <a:srgbClr val="007F3B"/>
          </a:solidFill>
          <a:ln/>
        </p:spPr>
        <p:txBody>
          <a:bodyPr/>
          <a:lstStyle/>
          <a:p>
            <a:endParaRPr lang="en-GB"/>
          </a:p>
        </p:txBody>
      </p:sp>
      <p:sp>
        <p:nvSpPr>
          <p:cNvPr id="21" name="IconMark1_1"/>
          <p:cNvSpPr/>
          <p:nvPr/>
        </p:nvSpPr>
        <p:spPr>
          <a:xfrm>
            <a:off x="5253228" y="3012948"/>
            <a:ext cx="146304" cy="146304"/>
          </a:xfrm>
          <a:prstGeom prst="ellipse">
            <a:avLst/>
          </a:prstGeom>
          <a:solidFill>
            <a:srgbClr val="FFFFFF"/>
          </a:solidFill>
          <a:ln/>
        </p:spPr>
        <p:txBody>
          <a:bodyPr/>
          <a:lstStyle/>
          <a:p>
            <a:endParaRPr lang="en-GB"/>
          </a:p>
        </p:txBody>
      </p:sp>
      <p:sp>
        <p:nvSpPr>
          <p:cNvPr id="22" name="Item1_1"/>
          <p:cNvSpPr/>
          <p:nvPr/>
        </p:nvSpPr>
        <p:spPr>
          <a:xfrm>
            <a:off x="5715000" y="2852928"/>
            <a:ext cx="2560320" cy="466344"/>
          </a:xfrm>
          <a:prstGeom prst="rect">
            <a:avLst/>
          </a:prstGeom>
          <a:noFill/>
          <a:ln/>
        </p:spPr>
        <p:txBody>
          <a:bodyPr wrap="square" lIns="0" tIns="0" rIns="0" bIns="0" rtlCol="0" anchor="ctr"/>
          <a:lstStyle/>
          <a:p>
            <a:pPr marL="0" indent="0">
              <a:buNone/>
            </a:pPr>
            <a:r>
              <a:rPr lang="en-US" sz="1250" dirty="0">
                <a:solidFill>
                  <a:srgbClr val="212B32"/>
                </a:solidFill>
                <a:latin typeface="Calibri" pitchFamily="34" charset="0"/>
                <a:ea typeface="Calibri" pitchFamily="34" charset="-122"/>
                <a:cs typeface="Calibri" pitchFamily="34" charset="-120"/>
              </a:rPr>
              <a:t>Neighbourhood relationships</a:t>
            </a:r>
          </a:p>
        </p:txBody>
      </p:sp>
      <p:sp>
        <p:nvSpPr>
          <p:cNvPr id="23" name="IconBg1_2"/>
          <p:cNvSpPr/>
          <p:nvPr/>
        </p:nvSpPr>
        <p:spPr>
          <a:xfrm>
            <a:off x="5120640" y="3429000"/>
            <a:ext cx="411480" cy="411480"/>
          </a:xfrm>
          <a:prstGeom prst="ellipse">
            <a:avLst/>
          </a:prstGeom>
          <a:solidFill>
            <a:srgbClr val="007F3B"/>
          </a:solidFill>
          <a:ln/>
        </p:spPr>
        <p:txBody>
          <a:bodyPr/>
          <a:lstStyle/>
          <a:p>
            <a:endParaRPr lang="en-GB"/>
          </a:p>
        </p:txBody>
      </p:sp>
      <p:sp>
        <p:nvSpPr>
          <p:cNvPr id="24" name="IconMark1_2"/>
          <p:cNvSpPr/>
          <p:nvPr/>
        </p:nvSpPr>
        <p:spPr>
          <a:xfrm>
            <a:off x="5253228" y="3561588"/>
            <a:ext cx="146304" cy="146304"/>
          </a:xfrm>
          <a:prstGeom prst="ellipse">
            <a:avLst/>
          </a:prstGeom>
          <a:solidFill>
            <a:srgbClr val="FFFFFF"/>
          </a:solidFill>
          <a:ln/>
        </p:spPr>
        <p:txBody>
          <a:bodyPr/>
          <a:lstStyle/>
          <a:p>
            <a:endParaRPr lang="en-GB"/>
          </a:p>
        </p:txBody>
      </p:sp>
      <p:sp>
        <p:nvSpPr>
          <p:cNvPr id="25" name="Item1_2"/>
          <p:cNvSpPr/>
          <p:nvPr/>
        </p:nvSpPr>
        <p:spPr>
          <a:xfrm>
            <a:off x="5715000" y="3401568"/>
            <a:ext cx="2560320" cy="466344"/>
          </a:xfrm>
          <a:prstGeom prst="rect">
            <a:avLst/>
          </a:prstGeom>
          <a:noFill/>
          <a:ln/>
        </p:spPr>
        <p:txBody>
          <a:bodyPr wrap="square" lIns="0" tIns="0" rIns="0" bIns="0" rtlCol="0" anchor="ctr"/>
          <a:lstStyle/>
          <a:p>
            <a:pPr marL="0" indent="0">
              <a:buNone/>
            </a:pPr>
            <a:r>
              <a:rPr lang="en-US" sz="1250" dirty="0">
                <a:solidFill>
                  <a:srgbClr val="212B32"/>
                </a:solidFill>
                <a:latin typeface="Calibri" pitchFamily="34" charset="0"/>
                <a:ea typeface="Calibri" pitchFamily="34" charset="-122"/>
                <a:cs typeface="Calibri" pitchFamily="34" charset="-120"/>
              </a:rPr>
              <a:t>Service integration</a:t>
            </a:r>
          </a:p>
        </p:txBody>
      </p:sp>
      <p:sp>
        <p:nvSpPr>
          <p:cNvPr id="80" name="Question"/>
          <p:cNvSpPr/>
          <p:nvPr/>
        </p:nvSpPr>
        <p:spPr>
          <a:xfrm>
            <a:off x="502920" y="4481576"/>
            <a:ext cx="8138160" cy="365760"/>
          </a:xfrm>
          <a:prstGeom prst="rect">
            <a:avLst/>
          </a:prstGeom>
          <a:noFill/>
          <a:ln/>
        </p:spPr>
        <p:txBody>
          <a:bodyPr wrap="square" lIns="0" tIns="0" rIns="0" bIns="0" rtlCol="0" anchor="ctr"/>
          <a:lstStyle/>
          <a:p>
            <a:pPr marL="0" indent="0" algn="ctr">
              <a:buNone/>
            </a:pPr>
            <a:r>
              <a:rPr lang="en-US" sz="1500" b="1" i="1" dirty="0">
                <a:solidFill>
                  <a:srgbClr val="003087"/>
                </a:solidFill>
                <a:latin typeface="Calibri" pitchFamily="34" charset="0"/>
                <a:ea typeface="Calibri" pitchFamily="34" charset="-122"/>
                <a:cs typeface="Calibri" pitchFamily="34" charset="-120"/>
              </a:rPr>
              <a:t>“Where is most value created today?”</a:t>
            </a:r>
          </a:p>
        </p:txBody>
      </p:sp>
      <p:sp>
        <p:nvSpPr>
          <p:cNvPr id="90" name="Footer"/>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Looking Beyond the Contract</a:t>
            </a:r>
          </a:p>
        </p:txBody>
      </p:sp>
      <p:sp>
        <p:nvSpPr>
          <p:cNvPr id="91" name="PageNum"/>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26 / 27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Three Questions">
    <p:bg>
      <p:bgPr>
        <a:solidFill>
          <a:srgbClr val="0A0A0A"/>
        </a:solidFill>
        <a:effectLst/>
      </p:bgPr>
    </p:bg>
    <p:spTree>
      <p:nvGrpSpPr>
        <p:cNvPr id="1" name=""/>
        <p:cNvGrpSpPr/>
        <p:nvPr/>
      </p:nvGrpSpPr>
      <p:grpSpPr>
        <a:xfrm>
          <a:off x="0" y="0"/>
          <a:ext cx="0" cy="0"/>
          <a:chOff x="0" y="0"/>
          <a:chExt cx="0" cy="0"/>
        </a:xfrm>
      </p:grpSpPr>
      <p:sp>
        <p:nvSpPr>
          <p:cNvPr id="2" name="Kicker"/>
          <p:cNvSpPr/>
          <p:nvPr/>
        </p:nvSpPr>
        <p:spPr>
          <a:xfrm>
            <a:off x="457200" y="502920"/>
            <a:ext cx="8229600" cy="320040"/>
          </a:xfrm>
          <a:prstGeom prst="rect">
            <a:avLst/>
          </a:prstGeom>
          <a:noFill/>
          <a:ln/>
        </p:spPr>
        <p:txBody>
          <a:bodyPr wrap="square" lIns="0" tIns="0" rIns="0" bIns="0" rtlCol="0" anchor="ctr"/>
          <a:lstStyle/>
          <a:p>
            <a:pPr marL="0" indent="0" algn="ctr">
              <a:buNone/>
            </a:pPr>
            <a:r>
              <a:rPr lang="en-US" sz="1300" b="1" spc="300" dirty="0">
                <a:solidFill>
                  <a:srgbClr val="9CC3E5"/>
                </a:solidFill>
                <a:latin typeface="Calibri" pitchFamily="34" charset="0"/>
                <a:ea typeface="Calibri" pitchFamily="34" charset="-122"/>
                <a:cs typeface="Calibri" pitchFamily="34" charset="-120"/>
              </a:rPr>
              <a:t>THREE QUESTIONS, NO CONCLUSIONS</a:t>
            </a:r>
          </a:p>
        </p:txBody>
      </p:sp>
      <p:sp>
        <p:nvSpPr>
          <p:cNvPr id="3" name="QNum0"/>
          <p:cNvSpPr/>
          <p:nvPr/>
        </p:nvSpPr>
        <p:spPr>
          <a:xfrm>
            <a:off x="731520" y="1325880"/>
            <a:ext cx="731520" cy="868680"/>
          </a:xfrm>
          <a:prstGeom prst="rect">
            <a:avLst/>
          </a:prstGeom>
          <a:noFill/>
          <a:ln/>
        </p:spPr>
        <p:txBody>
          <a:bodyPr wrap="square" lIns="0" tIns="0" rIns="0" bIns="0" rtlCol="0" anchor="ctr"/>
          <a:lstStyle/>
          <a:p>
            <a:pPr marL="0" indent="0" algn="ctr">
              <a:buNone/>
            </a:pPr>
            <a:r>
              <a:rPr lang="en-US" sz="3600" b="1" dirty="0">
                <a:solidFill>
                  <a:srgbClr val="5B9BD5"/>
                </a:solidFill>
                <a:latin typeface="Trebuchet MS" pitchFamily="34" charset="0"/>
                <a:ea typeface="Trebuchet MS" pitchFamily="34" charset="-122"/>
                <a:cs typeface="Trebuchet MS" pitchFamily="34" charset="-120"/>
              </a:rPr>
              <a:t>1</a:t>
            </a:r>
          </a:p>
        </p:txBody>
      </p:sp>
      <p:sp>
        <p:nvSpPr>
          <p:cNvPr id="4" name="QText0"/>
          <p:cNvSpPr/>
          <p:nvPr/>
        </p:nvSpPr>
        <p:spPr>
          <a:xfrm>
            <a:off x="1645920" y="1325880"/>
            <a:ext cx="6766560" cy="868680"/>
          </a:xfrm>
          <a:prstGeom prst="rect">
            <a:avLst/>
          </a:prstGeom>
          <a:noFill/>
          <a:ln/>
        </p:spPr>
        <p:txBody>
          <a:bodyPr wrap="square" lIns="0" tIns="0" rIns="0" bIns="0" rtlCol="0" anchor="ctr"/>
          <a:lstStyle/>
          <a:p>
            <a:pPr marL="0" indent="0">
              <a:buNone/>
            </a:pPr>
            <a:r>
              <a:rPr lang="en-US" sz="1900" dirty="0">
                <a:solidFill>
                  <a:srgbClr val="FFFFFF"/>
                </a:solidFill>
                <a:latin typeface="Trebuchet MS" pitchFamily="34" charset="0"/>
                <a:ea typeface="Trebuchet MS" pitchFamily="34" charset="-122"/>
                <a:cs typeface="Trebuchet MS" pitchFamily="34" charset="-120"/>
              </a:rPr>
              <a:t>What should contractors expect from representation?</a:t>
            </a:r>
          </a:p>
        </p:txBody>
      </p:sp>
      <p:sp>
        <p:nvSpPr>
          <p:cNvPr id="5" name="QNum1"/>
          <p:cNvSpPr/>
          <p:nvPr/>
        </p:nvSpPr>
        <p:spPr>
          <a:xfrm>
            <a:off x="731520" y="2377440"/>
            <a:ext cx="731520" cy="868680"/>
          </a:xfrm>
          <a:prstGeom prst="rect">
            <a:avLst/>
          </a:prstGeom>
          <a:noFill/>
          <a:ln/>
        </p:spPr>
        <p:txBody>
          <a:bodyPr wrap="square" lIns="0" tIns="0" rIns="0" bIns="0" rtlCol="0" anchor="ctr"/>
          <a:lstStyle/>
          <a:p>
            <a:pPr marL="0" indent="0" algn="ctr">
              <a:buNone/>
            </a:pPr>
            <a:r>
              <a:rPr lang="en-US" sz="3600" b="1" dirty="0">
                <a:solidFill>
                  <a:srgbClr val="5B9BD5"/>
                </a:solidFill>
                <a:latin typeface="Trebuchet MS" pitchFamily="34" charset="0"/>
                <a:ea typeface="Trebuchet MS" pitchFamily="34" charset="-122"/>
                <a:cs typeface="Trebuchet MS" pitchFamily="34" charset="-120"/>
              </a:rPr>
              <a:t>2</a:t>
            </a:r>
          </a:p>
        </p:txBody>
      </p:sp>
      <p:sp>
        <p:nvSpPr>
          <p:cNvPr id="6" name="QText1"/>
          <p:cNvSpPr/>
          <p:nvPr/>
        </p:nvSpPr>
        <p:spPr>
          <a:xfrm>
            <a:off x="1645920" y="2377440"/>
            <a:ext cx="6766560" cy="868680"/>
          </a:xfrm>
          <a:prstGeom prst="rect">
            <a:avLst/>
          </a:prstGeom>
          <a:noFill/>
          <a:ln/>
        </p:spPr>
        <p:txBody>
          <a:bodyPr wrap="square" lIns="0" tIns="0" rIns="0" bIns="0" rtlCol="0" anchor="ctr"/>
          <a:lstStyle/>
          <a:p>
            <a:pPr marL="0" indent="0">
              <a:buNone/>
            </a:pPr>
            <a:r>
              <a:rPr lang="en-US" sz="1900" dirty="0">
                <a:solidFill>
                  <a:srgbClr val="FFFFFF"/>
                </a:solidFill>
                <a:latin typeface="Trebuchet MS" pitchFamily="34" charset="0"/>
                <a:ea typeface="Trebuchet MS" pitchFamily="34" charset="-122"/>
                <a:cs typeface="Trebuchet MS" pitchFamily="34" charset="-120"/>
              </a:rPr>
              <a:t>How should success be measured?</a:t>
            </a:r>
          </a:p>
        </p:txBody>
      </p:sp>
      <p:sp>
        <p:nvSpPr>
          <p:cNvPr id="7" name="QNum2"/>
          <p:cNvSpPr/>
          <p:nvPr/>
        </p:nvSpPr>
        <p:spPr>
          <a:xfrm>
            <a:off x="731520" y="3429000"/>
            <a:ext cx="731520" cy="868680"/>
          </a:xfrm>
          <a:prstGeom prst="rect">
            <a:avLst/>
          </a:prstGeom>
          <a:noFill/>
          <a:ln/>
        </p:spPr>
        <p:txBody>
          <a:bodyPr wrap="square" lIns="0" tIns="0" rIns="0" bIns="0" rtlCol="0" anchor="ctr"/>
          <a:lstStyle/>
          <a:p>
            <a:pPr marL="0" indent="0" algn="ctr">
              <a:buNone/>
            </a:pPr>
            <a:r>
              <a:rPr lang="en-US" sz="3600" b="1" dirty="0">
                <a:solidFill>
                  <a:srgbClr val="5B9BD5"/>
                </a:solidFill>
                <a:latin typeface="Trebuchet MS" pitchFamily="34" charset="0"/>
                <a:ea typeface="Trebuchet MS" pitchFamily="34" charset="-122"/>
                <a:cs typeface="Trebuchet MS" pitchFamily="34" charset="-120"/>
              </a:rPr>
              <a:t>3</a:t>
            </a:r>
          </a:p>
        </p:txBody>
      </p:sp>
      <p:sp>
        <p:nvSpPr>
          <p:cNvPr id="8" name="QText2"/>
          <p:cNvSpPr/>
          <p:nvPr/>
        </p:nvSpPr>
        <p:spPr>
          <a:xfrm>
            <a:off x="1645920" y="3429000"/>
            <a:ext cx="6766560" cy="868680"/>
          </a:xfrm>
          <a:prstGeom prst="rect">
            <a:avLst/>
          </a:prstGeom>
          <a:noFill/>
          <a:ln/>
        </p:spPr>
        <p:txBody>
          <a:bodyPr wrap="square" lIns="0" tIns="0" rIns="0" bIns="0" rtlCol="0" anchor="ctr"/>
          <a:lstStyle/>
          <a:p>
            <a:pPr marL="0" indent="0">
              <a:buNone/>
            </a:pPr>
            <a:r>
              <a:rPr lang="en-US" sz="1900" dirty="0">
                <a:solidFill>
                  <a:srgbClr val="FFFFFF"/>
                </a:solidFill>
                <a:latin typeface="Trebuchet MS" pitchFamily="34" charset="0"/>
                <a:ea typeface="Trebuchet MS" pitchFamily="34" charset="-122"/>
                <a:cs typeface="Trebuchet MS" pitchFamily="34" charset="-120"/>
              </a:rPr>
              <a:t>What representation model does community pharmacy need for the next decade?</a:t>
            </a:r>
          </a:p>
        </p:txBody>
      </p:sp>
      <p:sp>
        <p:nvSpPr>
          <p:cNvPr id="20" name="Footer"/>
          <p:cNvSpPr/>
          <p:nvPr/>
        </p:nvSpPr>
        <p:spPr>
          <a:xfrm>
            <a:off x="457200" y="4850892"/>
            <a:ext cx="8229600" cy="228600"/>
          </a:xfrm>
          <a:prstGeom prst="rect">
            <a:avLst/>
          </a:prstGeom>
          <a:noFill/>
          <a:ln/>
        </p:spPr>
        <p:txBody>
          <a:bodyPr wrap="square" lIns="0" tIns="0" rIns="0" bIns="0" rtlCol="0" anchor="ctr"/>
          <a:lstStyle/>
          <a:p>
            <a:pPr marL="0" indent="0" algn="ctr">
              <a:buNone/>
            </a:pPr>
            <a:r>
              <a:rPr lang="en-US" sz="850" dirty="0">
                <a:solidFill>
                  <a:srgbClr val="5C6770"/>
                </a:solidFill>
                <a:latin typeface="Calibri" pitchFamily="34" charset="0"/>
                <a:ea typeface="Calibri" pitchFamily="34" charset="-122"/>
                <a:cs typeface="Calibri" pitchFamily="34" charset="-120"/>
              </a:rPr>
              <a:t>CPCF 2026/27  |  Looking Beyond the Contract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THE NEW FUNDING MODEL</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Funding: 2025/26 vs 2026/27</a:t>
            </a:r>
            <a:endParaRPr lang="en-US" sz="2800" dirty="0"/>
          </a:p>
        </p:txBody>
      </p:sp>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457200" y="1371600"/>
          <a:ext cx="5394960" cy="2304288"/>
        </p:xfrm>
        <a:graphic>
          <a:graphicData uri="http://schemas.openxmlformats.org/drawingml/2006/table">
            <a:tbl>
              <a:tblPr/>
              <a:tblGrid>
                <a:gridCol w="265176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384048">
                <a:tc>
                  <a:txBody>
                    <a:bodyPr/>
                    <a:lstStyle/>
                    <a:p>
                      <a:pPr marL="0" indent="0">
                        <a:buNone/>
                      </a:pPr>
                      <a:r>
                        <a:rPr lang="en-US" sz="1300" b="1" dirty="0">
                          <a:solidFill>
                            <a:srgbClr val="FFFFFF"/>
                          </a:solidFill>
                          <a:latin typeface="Calibri" pitchFamily="34" charset="0"/>
                          <a:ea typeface="Calibri" pitchFamily="34" charset="-122"/>
                          <a:cs typeface="Calibri" pitchFamily="34" charset="-120"/>
                        </a:rPr>
                        <a:t>Funding stream</a:t>
                      </a:r>
                      <a:endParaRPr lang="en-US" sz="13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003087"/>
                    </a:solidFill>
                  </a:tcPr>
                </a:tc>
                <a:tc>
                  <a:txBody>
                    <a:bodyPr/>
                    <a:lstStyle/>
                    <a:p>
                      <a:pPr marL="0" indent="0" algn="ctr">
                        <a:buNone/>
                      </a:pPr>
                      <a:r>
                        <a:rPr lang="en-US" sz="1300" b="1" dirty="0">
                          <a:solidFill>
                            <a:srgbClr val="FFFFFF"/>
                          </a:solidFill>
                          <a:latin typeface="Calibri" pitchFamily="34" charset="0"/>
                          <a:ea typeface="Calibri" pitchFamily="34" charset="-122"/>
                          <a:cs typeface="Calibri" pitchFamily="34" charset="-120"/>
                        </a:rPr>
                        <a:t>2025/26</a:t>
                      </a:r>
                      <a:endParaRPr lang="en-US" sz="13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003087"/>
                    </a:solidFill>
                  </a:tcPr>
                </a:tc>
                <a:tc>
                  <a:txBody>
                    <a:bodyPr/>
                    <a:lstStyle/>
                    <a:p>
                      <a:pPr marL="0" indent="0" algn="ctr">
                        <a:buNone/>
                      </a:pPr>
                      <a:r>
                        <a:rPr lang="en-US" sz="1300" b="1" dirty="0">
                          <a:solidFill>
                            <a:srgbClr val="FFFFFF"/>
                          </a:solidFill>
                          <a:latin typeface="Calibri" pitchFamily="34" charset="0"/>
                          <a:ea typeface="Calibri" pitchFamily="34" charset="-122"/>
                          <a:cs typeface="Calibri" pitchFamily="34" charset="-120"/>
                        </a:rPr>
                        <a:t>2026/27</a:t>
                      </a:r>
                      <a:endParaRPr lang="en-US" sz="13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003087"/>
                    </a:solidFill>
                  </a:tcPr>
                </a:tc>
                <a:extLst>
                  <a:ext uri="{0D108BD9-81ED-4DB2-BD59-A6C34878D82A}">
                    <a16:rowId xmlns:a16="http://schemas.microsoft.com/office/drawing/2014/main" val="10000"/>
                  </a:ext>
                </a:extLst>
              </a:tr>
              <a:tr h="384048">
                <a:tc>
                  <a:txBody>
                    <a:bodyPr/>
                    <a:lstStyle/>
                    <a:p>
                      <a:pPr marL="0" indent="0">
                        <a:buNone/>
                      </a:pPr>
                      <a:r>
                        <a:rPr lang="en-US" sz="1200" dirty="0">
                          <a:solidFill>
                            <a:srgbClr val="212B32"/>
                          </a:solidFill>
                          <a:latin typeface="Calibri" pitchFamily="34" charset="0"/>
                          <a:ea typeface="Calibri" pitchFamily="34" charset="-122"/>
                          <a:cs typeface="Calibri" pitchFamily="34" charset="-120"/>
                        </a:rPr>
                        <a:t>CPCF (£ billion)</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tc>
                  <a:txBody>
                    <a:bodyPr/>
                    <a:lstStyle/>
                    <a:p>
                      <a:pPr marL="0" indent="0" algn="ctr">
                        <a:buNone/>
                      </a:pPr>
                      <a:r>
                        <a:rPr lang="en-US" sz="1200" dirty="0">
                          <a:solidFill>
                            <a:srgbClr val="212B32"/>
                          </a:solidFill>
                          <a:latin typeface="Calibri" pitchFamily="34" charset="0"/>
                          <a:ea typeface="Calibri" pitchFamily="34" charset="-122"/>
                          <a:cs typeface="Calibri" pitchFamily="34" charset="-120"/>
                        </a:rPr>
                        <a:t>3.073</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tc>
                  <a:txBody>
                    <a:bodyPr/>
                    <a:lstStyle/>
                    <a:p>
                      <a:pPr marL="0" indent="0" algn="ctr">
                        <a:buNone/>
                      </a:pPr>
                      <a:r>
                        <a:rPr lang="en-US" sz="1200" b="1" dirty="0">
                          <a:solidFill>
                            <a:srgbClr val="003087"/>
                          </a:solidFill>
                          <a:latin typeface="Calibri" pitchFamily="34" charset="0"/>
                          <a:ea typeface="Calibri" pitchFamily="34" charset="-122"/>
                          <a:cs typeface="Calibri" pitchFamily="34" charset="-120"/>
                        </a:rPr>
                        <a:t>3.636</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extLst>
                  <a:ext uri="{0D108BD9-81ED-4DB2-BD59-A6C34878D82A}">
                    <a16:rowId xmlns:a16="http://schemas.microsoft.com/office/drawing/2014/main" val="10001"/>
                  </a:ext>
                </a:extLst>
              </a:tr>
              <a:tr h="384048">
                <a:tc>
                  <a:txBody>
                    <a:bodyPr/>
                    <a:lstStyle/>
                    <a:p>
                      <a:pPr marL="0" indent="0">
                        <a:buNone/>
                      </a:pPr>
                      <a:r>
                        <a:rPr lang="en-US" sz="1200" dirty="0">
                          <a:solidFill>
                            <a:srgbClr val="212B32"/>
                          </a:solidFill>
                          <a:latin typeface="Calibri" pitchFamily="34" charset="0"/>
                          <a:ea typeface="Calibri" pitchFamily="34" charset="-122"/>
                          <a:cs typeface="Calibri" pitchFamily="34" charset="-120"/>
                        </a:rPr>
                        <a:t>Pharmacy First (£ million)</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lgn="ctr">
                        <a:buNone/>
                      </a:pPr>
                      <a:r>
                        <a:rPr lang="en-US" sz="1200" dirty="0">
                          <a:solidFill>
                            <a:srgbClr val="212B32"/>
                          </a:solidFill>
                          <a:latin typeface="Calibri" pitchFamily="34" charset="0"/>
                          <a:ea typeface="Calibri" pitchFamily="34" charset="-122"/>
                          <a:cs typeface="Calibri" pitchFamily="34" charset="-120"/>
                        </a:rPr>
                        <a:t>215</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lgn="ctr">
                        <a:buNone/>
                      </a:pPr>
                      <a:r>
                        <a:rPr lang="en-US" sz="1200" b="1" dirty="0">
                          <a:solidFill>
                            <a:srgbClr val="007F3B"/>
                          </a:solidFill>
                          <a:latin typeface="Calibri" pitchFamily="34" charset="0"/>
                          <a:ea typeface="Calibri" pitchFamily="34" charset="-122"/>
                          <a:cs typeface="Calibri" pitchFamily="34" charset="-120"/>
                        </a:rPr>
                        <a:t>Included in CPCF</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extLst>
                  <a:ext uri="{0D108BD9-81ED-4DB2-BD59-A6C34878D82A}">
                    <a16:rowId xmlns:a16="http://schemas.microsoft.com/office/drawing/2014/main" val="10002"/>
                  </a:ext>
                </a:extLst>
              </a:tr>
              <a:tr h="384048">
                <a:tc>
                  <a:txBody>
                    <a:bodyPr/>
                    <a:lstStyle/>
                    <a:p>
                      <a:pPr marL="0" indent="0">
                        <a:buNone/>
                      </a:pPr>
                      <a:r>
                        <a:rPr lang="en-US" sz="1200" dirty="0">
                          <a:solidFill>
                            <a:srgbClr val="212B32"/>
                          </a:solidFill>
                          <a:latin typeface="Calibri" pitchFamily="34" charset="0"/>
                          <a:ea typeface="Calibri" pitchFamily="34" charset="-122"/>
                          <a:cs typeface="Calibri" pitchFamily="34" charset="-120"/>
                        </a:rPr>
                        <a:t>Digital developments (£ million)</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tc>
                  <a:txBody>
                    <a:bodyPr/>
                    <a:lstStyle/>
                    <a:p>
                      <a:pPr marL="0" indent="0" algn="ctr">
                        <a:buNone/>
                      </a:pPr>
                      <a:r>
                        <a:rPr lang="en-US" sz="1200" dirty="0">
                          <a:solidFill>
                            <a:srgbClr val="212B32"/>
                          </a:solidFill>
                          <a:latin typeface="Calibri" pitchFamily="34" charset="0"/>
                          <a:ea typeface="Calibri" pitchFamily="34" charset="-122"/>
                          <a:cs typeface="Calibri" pitchFamily="34" charset="-120"/>
                        </a:rPr>
                        <a:t>8</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tc>
                  <a:txBody>
                    <a:bodyPr/>
                    <a:lstStyle/>
                    <a:p>
                      <a:pPr marL="0" indent="0" algn="ctr">
                        <a:buNone/>
                      </a:pPr>
                      <a:r>
                        <a:rPr lang="en-US" sz="1200" b="1" dirty="0">
                          <a:solidFill>
                            <a:srgbClr val="007F3B"/>
                          </a:solidFill>
                          <a:latin typeface="Calibri" pitchFamily="34" charset="0"/>
                          <a:ea typeface="Calibri" pitchFamily="34" charset="-122"/>
                          <a:cs typeface="Calibri" pitchFamily="34" charset="-120"/>
                        </a:rPr>
                        <a:t>Included in CPCF</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extLst>
                  <a:ext uri="{0D108BD9-81ED-4DB2-BD59-A6C34878D82A}">
                    <a16:rowId xmlns:a16="http://schemas.microsoft.com/office/drawing/2014/main" val="10003"/>
                  </a:ext>
                </a:extLst>
              </a:tr>
              <a:tr h="384048">
                <a:tc>
                  <a:txBody>
                    <a:bodyPr/>
                    <a:lstStyle/>
                    <a:p>
                      <a:pPr marL="0" indent="0">
                        <a:buNone/>
                      </a:pPr>
                      <a:r>
                        <a:rPr lang="en-US" sz="1200" b="1" dirty="0">
                          <a:solidFill>
                            <a:srgbClr val="003087"/>
                          </a:solidFill>
                          <a:latin typeface="Calibri" pitchFamily="34" charset="0"/>
                          <a:ea typeface="Calibri" pitchFamily="34" charset="-122"/>
                          <a:cs typeface="Calibri" pitchFamily="34" charset="-120"/>
                        </a:rPr>
                        <a:t>Total available (£ billion)</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lgn="ctr">
                        <a:buNone/>
                      </a:pPr>
                      <a:r>
                        <a:rPr lang="en-US" sz="1200" b="1" dirty="0">
                          <a:solidFill>
                            <a:srgbClr val="003087"/>
                          </a:solidFill>
                          <a:latin typeface="Calibri" pitchFamily="34" charset="0"/>
                          <a:ea typeface="Calibri" pitchFamily="34" charset="-122"/>
                          <a:cs typeface="Calibri" pitchFamily="34" charset="-120"/>
                        </a:rPr>
                        <a:t>3.296</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lgn="ctr">
                        <a:buNone/>
                      </a:pPr>
                      <a:r>
                        <a:rPr lang="en-US" sz="1200" b="1" dirty="0">
                          <a:solidFill>
                            <a:srgbClr val="003087"/>
                          </a:solidFill>
                          <a:latin typeface="Calibri" pitchFamily="34" charset="0"/>
                          <a:ea typeface="Calibri" pitchFamily="34" charset="-122"/>
                          <a:cs typeface="Calibri" pitchFamily="34" charset="-120"/>
                        </a:rPr>
                        <a:t>3.636</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extLst>
                  <a:ext uri="{0D108BD9-81ED-4DB2-BD59-A6C34878D82A}">
                    <a16:rowId xmlns:a16="http://schemas.microsoft.com/office/drawing/2014/main" val="10004"/>
                  </a:ext>
                </a:extLst>
              </a:tr>
              <a:tr h="384048">
                <a:tc>
                  <a:txBody>
                    <a:bodyPr/>
                    <a:lstStyle/>
                    <a:p>
                      <a:pPr marL="0" indent="0">
                        <a:buNone/>
                      </a:pPr>
                      <a:r>
                        <a:rPr lang="en-US" sz="1200" b="1" dirty="0">
                          <a:solidFill>
                            <a:srgbClr val="212B32"/>
                          </a:solidFill>
                          <a:latin typeface="Calibri" pitchFamily="34" charset="0"/>
                          <a:ea typeface="Calibri" pitchFamily="34" charset="-122"/>
                          <a:cs typeface="Calibri" pitchFamily="34" charset="-120"/>
                        </a:rPr>
                        <a:t>Funding growth</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tc>
                  <a:txBody>
                    <a:bodyPr/>
                    <a:lstStyle/>
                    <a:p>
                      <a:pPr marL="0" indent="0" algn="ctr">
                        <a:buNone/>
                      </a:pPr>
                      <a:r>
                        <a:rPr lang="en-US" sz="1200" dirty="0">
                          <a:solidFill>
                            <a:srgbClr val="5C6770"/>
                          </a:solidFill>
                          <a:latin typeface="Calibri" pitchFamily="34" charset="0"/>
                          <a:ea typeface="Calibri" pitchFamily="34" charset="-122"/>
                          <a:cs typeface="Calibri" pitchFamily="34" charset="-120"/>
                        </a:rPr>
                        <a:t>—</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tc>
                  <a:txBody>
                    <a:bodyPr/>
                    <a:lstStyle/>
                    <a:p>
                      <a:pPr marL="0" indent="0" algn="ctr">
                        <a:buNone/>
                      </a:pPr>
                      <a:r>
                        <a:rPr lang="en-US" sz="1200" b="1" dirty="0">
                          <a:solidFill>
                            <a:srgbClr val="007F3B"/>
                          </a:solidFill>
                          <a:latin typeface="Calibri" pitchFamily="34" charset="0"/>
                          <a:ea typeface="Calibri" pitchFamily="34" charset="-122"/>
                          <a:cs typeface="Calibri" pitchFamily="34" charset="-120"/>
                        </a:rPr>
                        <a:t>+£340m  (+10.3%)</a:t>
                      </a:r>
                      <a:endParaRPr lang="en-US" sz="1200" dirty="0">
                        <a:latin typeface="Calibri" charset="0"/>
                        <a:ea typeface="Calibri" charset="0"/>
                        <a:cs typeface="Calibri" charset="0"/>
                      </a:endParaRPr>
                    </a:p>
                  </a:txBody>
                  <a:tcPr marL="54864" marR="54864" marT="54864" marB="54864"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5" name="Shape 2"/>
          <p:cNvSpPr/>
          <p:nvPr/>
        </p:nvSpPr>
        <p:spPr>
          <a:xfrm>
            <a:off x="6126480" y="1371600"/>
            <a:ext cx="2560320" cy="3017520"/>
          </a:xfrm>
          <a:prstGeom prst="roundRect">
            <a:avLst>
              <a:gd name="adj" fmla="val 2857"/>
            </a:avLst>
          </a:prstGeom>
          <a:solidFill>
            <a:srgbClr val="003087"/>
          </a:solidFill>
          <a:ln/>
        </p:spPr>
        <p:txBody>
          <a:bodyPr/>
          <a:lstStyle/>
          <a:p>
            <a:endParaRPr lang="en-GB"/>
          </a:p>
        </p:txBody>
      </p:sp>
      <p:pic>
        <p:nvPicPr>
          <p:cNvPr id="6" name="Image 0" descr="preencoded.png"/>
          <p:cNvPicPr>
            <a:picLocks noChangeAspect="1"/>
          </p:cNvPicPr>
          <p:nvPr/>
        </p:nvPicPr>
        <p:blipFill>
          <a:blip r:embed="rId3"/>
          <a:stretch>
            <a:fillRect/>
          </a:stretch>
        </p:blipFill>
        <p:spPr>
          <a:xfrm>
            <a:off x="6355080" y="1600200"/>
            <a:ext cx="320040" cy="320040"/>
          </a:xfrm>
          <a:prstGeom prst="rect">
            <a:avLst/>
          </a:prstGeom>
        </p:spPr>
      </p:pic>
      <p:sp>
        <p:nvSpPr>
          <p:cNvPr id="7" name="Text 3"/>
          <p:cNvSpPr/>
          <p:nvPr/>
        </p:nvSpPr>
        <p:spPr>
          <a:xfrm>
            <a:off x="6766560" y="1600200"/>
            <a:ext cx="1828800" cy="320040"/>
          </a:xfrm>
          <a:prstGeom prst="rect">
            <a:avLst/>
          </a:prstGeom>
          <a:noFill/>
          <a:ln/>
        </p:spPr>
        <p:txBody>
          <a:bodyPr wrap="square" lIns="0" tIns="0" rIns="0" bIns="0" rtlCol="0" anchor="ctr"/>
          <a:lstStyle/>
          <a:p>
            <a:pPr marL="0" indent="0">
              <a:buNone/>
            </a:pPr>
            <a:r>
              <a:rPr lang="en-US" sz="1400" b="1" dirty="0">
                <a:solidFill>
                  <a:srgbClr val="FFFFFF"/>
                </a:solidFill>
                <a:latin typeface="Trebuchet MS" pitchFamily="34" charset="0"/>
                <a:ea typeface="Trebuchet MS" pitchFamily="34" charset="-122"/>
                <a:cs typeface="Trebuchet MS" pitchFamily="34" charset="-120"/>
              </a:rPr>
              <a:t>Why it matters</a:t>
            </a:r>
            <a:endParaRPr lang="en-US" sz="1400" dirty="0"/>
          </a:p>
        </p:txBody>
      </p:sp>
      <p:sp>
        <p:nvSpPr>
          <p:cNvPr id="8" name="Text 4"/>
          <p:cNvSpPr/>
          <p:nvPr/>
        </p:nvSpPr>
        <p:spPr>
          <a:xfrm>
            <a:off x="6355080" y="2057400"/>
            <a:ext cx="2148840" cy="2194560"/>
          </a:xfrm>
          <a:prstGeom prst="rect">
            <a:avLst/>
          </a:prstGeom>
          <a:noFill/>
          <a:ln/>
        </p:spPr>
        <p:txBody>
          <a:bodyPr wrap="square" lIns="0" tIns="0" rIns="0" bIns="0" rtlCol="0" anchor="ctr"/>
          <a:lstStyle/>
          <a:p>
            <a:pPr marL="0" indent="0">
              <a:buNone/>
            </a:pPr>
            <a:r>
              <a:rPr lang="en-US" sz="1150" b="1" dirty="0">
                <a:solidFill>
                  <a:srgbClr val="E3EEF9"/>
                </a:solidFill>
                <a:latin typeface="Calibri" pitchFamily="34" charset="0"/>
                <a:ea typeface="Calibri" pitchFamily="34" charset="-122"/>
                <a:cs typeface="Calibri" pitchFamily="34" charset="-120"/>
              </a:rPr>
              <a:t>One single budget. </a:t>
            </a:r>
            <a:endParaRPr lang="en-US" sz="1150" dirty="0"/>
          </a:p>
          <a:p>
            <a:pPr marL="0" indent="0">
              <a:buNone/>
            </a:pPr>
            <a:r>
              <a:rPr lang="en-US" sz="1150" dirty="0">
                <a:solidFill>
                  <a:srgbClr val="E3EEF9"/>
                </a:solidFill>
                <a:latin typeface="Calibri" pitchFamily="34" charset="0"/>
                <a:ea typeface="Calibri" pitchFamily="34" charset="-122"/>
                <a:cs typeface="Calibri" pitchFamily="34" charset="-120"/>
              </a:rPr>
              <a:t>Pharmacy First and digital funding are now merged into the core CPCF.</a:t>
            </a:r>
            <a:endParaRPr lang="en-US" sz="1150" dirty="0"/>
          </a:p>
          <a:p>
            <a:pPr marL="0" indent="0">
              <a:buNone/>
            </a:pPr>
            <a:endParaRPr lang="en-US" sz="1150" dirty="0"/>
          </a:p>
          <a:p>
            <a:pPr marL="0" indent="0">
              <a:buNone/>
            </a:pPr>
            <a:r>
              <a:rPr lang="en-US" sz="1150" b="1" dirty="0">
                <a:solidFill>
                  <a:srgbClr val="E3EEF9"/>
                </a:solidFill>
                <a:latin typeface="Calibri" pitchFamily="34" charset="0"/>
                <a:ea typeface="Calibri" pitchFamily="34" charset="-122"/>
                <a:cs typeface="Calibri" pitchFamily="34" charset="-120"/>
              </a:rPr>
              <a:t>Guaranteed money. </a:t>
            </a:r>
            <a:endParaRPr lang="en-US" sz="1150" dirty="0"/>
          </a:p>
          <a:p>
            <a:pPr marL="0" indent="0">
              <a:buNone/>
            </a:pPr>
            <a:r>
              <a:rPr lang="en-US" sz="1150" dirty="0">
                <a:solidFill>
                  <a:srgbClr val="E3EEF9"/>
                </a:solidFill>
                <a:latin typeface="Calibri" pitchFamily="34" charset="0"/>
                <a:ea typeface="Calibri" pitchFamily="34" charset="-122"/>
                <a:cs typeface="Calibri" pitchFamily="34" charset="-120"/>
              </a:rPr>
              <a:t>Merging removes the old risk of Pharmacy First underspend — the full envelope is guaranteed to the sector.</a:t>
            </a:r>
            <a:endParaRPr lang="en-US" sz="1150" dirty="0"/>
          </a:p>
        </p:txBody>
      </p:sp>
      <p:sp>
        <p:nvSpPr>
          <p:cNvPr id="9" name="Text 5"/>
          <p:cNvSpPr/>
          <p:nvPr/>
        </p:nvSpPr>
        <p:spPr>
          <a:xfrm>
            <a:off x="457200" y="4206240"/>
            <a:ext cx="5394960" cy="457200"/>
          </a:xfrm>
          <a:prstGeom prst="rect">
            <a:avLst/>
          </a:prstGeom>
          <a:noFill/>
          <a:ln/>
        </p:spPr>
        <p:txBody>
          <a:bodyPr wrap="square" lIns="0" tIns="0" rIns="0" bIns="0" rtlCol="0" anchor="ctr"/>
          <a:lstStyle/>
          <a:p>
            <a:pPr marL="0" indent="0">
              <a:buNone/>
            </a:pPr>
            <a:r>
              <a:rPr lang="en-US" sz="1100" i="1" dirty="0">
                <a:solidFill>
                  <a:srgbClr val="5C6770"/>
                </a:solidFill>
                <a:latin typeface="Calibri" pitchFamily="34" charset="0"/>
                <a:ea typeface="Calibri" pitchFamily="34" charset="-122"/>
                <a:cs typeface="Calibri" pitchFamily="34" charset="-120"/>
              </a:rPr>
              <a:t>Up to £239m of historic net over-delivery will also be written off</a:t>
            </a:r>
            <a:endParaRPr lang="en-US" sz="1100" dirty="0"/>
          </a:p>
        </p:txBody>
      </p:sp>
      <p:sp>
        <p:nvSpPr>
          <p:cNvPr id="10" name="Text 6"/>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11" name="Text 7"/>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3 / 27</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DISPENSING INCOME</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Fees: SAF Up, Everything Else Held</a:t>
            </a:r>
            <a:endParaRPr lang="en-US" sz="2800" dirty="0"/>
          </a:p>
        </p:txBody>
      </p:sp>
      <p:sp>
        <p:nvSpPr>
          <p:cNvPr id="4" name="Shape 2"/>
          <p:cNvSpPr/>
          <p:nvPr/>
        </p:nvSpPr>
        <p:spPr>
          <a:xfrm>
            <a:off x="457200" y="1371600"/>
            <a:ext cx="4069080" cy="3108960"/>
          </a:xfrm>
          <a:prstGeom prst="roundRect">
            <a:avLst>
              <a:gd name="adj" fmla="val 2353"/>
            </a:avLst>
          </a:prstGeom>
          <a:solidFill>
            <a:srgbClr val="E8F1FA"/>
          </a:solidFill>
          <a:ln/>
        </p:spPr>
        <p:txBody>
          <a:bodyPr/>
          <a:lstStyle/>
          <a:p>
            <a:endParaRPr lang="en-GB"/>
          </a:p>
        </p:txBody>
      </p:sp>
      <p:sp>
        <p:nvSpPr>
          <p:cNvPr id="5" name="Shape 3"/>
          <p:cNvSpPr/>
          <p:nvPr/>
        </p:nvSpPr>
        <p:spPr>
          <a:xfrm>
            <a:off x="731520" y="1627632"/>
            <a:ext cx="502920" cy="502920"/>
          </a:xfrm>
          <a:prstGeom prst="ellipse">
            <a:avLst/>
          </a:prstGeom>
          <a:solidFill>
            <a:srgbClr val="007F3B"/>
          </a:solidFill>
          <a:ln/>
        </p:spPr>
        <p:txBody>
          <a:bodyPr/>
          <a:lstStyle/>
          <a:p>
            <a:endParaRPr lang="en-GB"/>
          </a:p>
        </p:txBody>
      </p:sp>
      <p:pic>
        <p:nvPicPr>
          <p:cNvPr id="6" name="Image 0" descr="preencoded.png"/>
          <p:cNvPicPr>
            <a:picLocks noChangeAspect="1"/>
          </p:cNvPicPr>
          <p:nvPr/>
        </p:nvPicPr>
        <p:blipFill>
          <a:blip r:embed="rId3"/>
          <a:stretch>
            <a:fillRect/>
          </a:stretch>
        </p:blipFill>
        <p:spPr>
          <a:xfrm>
            <a:off x="864108" y="1760220"/>
            <a:ext cx="246888" cy="246888"/>
          </a:xfrm>
          <a:prstGeom prst="rect">
            <a:avLst/>
          </a:prstGeom>
        </p:spPr>
      </p:pic>
      <p:sp>
        <p:nvSpPr>
          <p:cNvPr id="7" name="Text 4"/>
          <p:cNvSpPr/>
          <p:nvPr/>
        </p:nvSpPr>
        <p:spPr>
          <a:xfrm>
            <a:off x="1371600" y="1700784"/>
            <a:ext cx="3017520" cy="365760"/>
          </a:xfrm>
          <a:prstGeom prst="rect">
            <a:avLst/>
          </a:prstGeom>
          <a:noFill/>
          <a:ln/>
        </p:spPr>
        <p:txBody>
          <a:bodyPr wrap="square" lIns="0" tIns="0" rIns="0" bIns="0" rtlCol="0" anchor="ctr"/>
          <a:lstStyle/>
          <a:p>
            <a:pPr marL="0" indent="0">
              <a:buNone/>
            </a:pPr>
            <a:r>
              <a:rPr lang="en-US" sz="1500" b="1" dirty="0">
                <a:solidFill>
                  <a:srgbClr val="003087"/>
                </a:solidFill>
                <a:latin typeface="Trebuchet MS" pitchFamily="34" charset="0"/>
                <a:ea typeface="Trebuchet MS" pitchFamily="34" charset="-122"/>
                <a:cs typeface="Trebuchet MS" pitchFamily="34" charset="-120"/>
              </a:rPr>
              <a:t>Single Activity Fee — UP</a:t>
            </a:r>
            <a:endParaRPr lang="en-US" sz="1500" dirty="0"/>
          </a:p>
        </p:txBody>
      </p:sp>
      <p:sp>
        <p:nvSpPr>
          <p:cNvPr id="8" name="Text 5"/>
          <p:cNvSpPr/>
          <p:nvPr/>
        </p:nvSpPr>
        <p:spPr>
          <a:xfrm>
            <a:off x="731520" y="2240280"/>
            <a:ext cx="3566160" cy="685800"/>
          </a:xfrm>
          <a:prstGeom prst="rect">
            <a:avLst/>
          </a:prstGeom>
          <a:noFill/>
          <a:ln/>
        </p:spPr>
        <p:txBody>
          <a:bodyPr wrap="square" lIns="0" tIns="0" rIns="0" bIns="0" rtlCol="0" anchor="ctr"/>
          <a:lstStyle/>
          <a:p>
            <a:pPr marL="0" indent="0">
              <a:buNone/>
            </a:pPr>
            <a:r>
              <a:rPr lang="en-US" sz="2600" b="1" strike="sngStrike" dirty="0">
                <a:solidFill>
                  <a:srgbClr val="5C6770"/>
                </a:solidFill>
                <a:latin typeface="Trebuchet MS" pitchFamily="34" charset="0"/>
                <a:ea typeface="Trebuchet MS" pitchFamily="34" charset="-122"/>
                <a:cs typeface="Trebuchet MS" pitchFamily="34" charset="-120"/>
              </a:rPr>
              <a:t>£1.46</a:t>
            </a:r>
            <a:r>
              <a:rPr lang="en-US" sz="2000" dirty="0">
                <a:solidFill>
                  <a:srgbClr val="5C6770"/>
                </a:solidFill>
                <a:latin typeface="Trebuchet MS" pitchFamily="34" charset="0"/>
                <a:ea typeface="Trebuchet MS" pitchFamily="34" charset="-122"/>
                <a:cs typeface="Trebuchet MS" pitchFamily="34" charset="-120"/>
              </a:rPr>
              <a:t>  →  </a:t>
            </a:r>
            <a:r>
              <a:rPr lang="en-US" sz="3600" b="1" dirty="0">
                <a:solidFill>
                  <a:srgbClr val="007F3B"/>
                </a:solidFill>
                <a:latin typeface="Trebuchet MS" pitchFamily="34" charset="0"/>
                <a:ea typeface="Trebuchet MS" pitchFamily="34" charset="-122"/>
                <a:cs typeface="Trebuchet MS" pitchFamily="34" charset="-120"/>
              </a:rPr>
              <a:t>£1.52</a:t>
            </a:r>
            <a:endParaRPr lang="en-US" sz="2600" dirty="0"/>
          </a:p>
        </p:txBody>
      </p:sp>
      <p:sp>
        <p:nvSpPr>
          <p:cNvPr id="9" name="Text 6"/>
          <p:cNvSpPr/>
          <p:nvPr/>
        </p:nvSpPr>
        <p:spPr>
          <a:xfrm>
            <a:off x="731520" y="3063240"/>
            <a:ext cx="3520440" cy="1280160"/>
          </a:xfrm>
          <a:prstGeom prst="rect">
            <a:avLst/>
          </a:prstGeom>
          <a:noFill/>
          <a:ln/>
        </p:spPr>
        <p:txBody>
          <a:bodyPr wrap="square" lIns="0" tIns="0" rIns="0" bIns="0" rtlCol="0" anchor="ctr"/>
          <a:lstStyle/>
          <a:p>
            <a:pPr marL="0" indent="0">
              <a:buNone/>
            </a:pPr>
            <a:r>
              <a:rPr lang="en-US" sz="1250" b="1" dirty="0">
                <a:solidFill>
                  <a:srgbClr val="212B32"/>
                </a:solidFill>
                <a:latin typeface="Calibri" pitchFamily="34" charset="0"/>
                <a:ea typeface="Calibri" pitchFamily="34" charset="-122"/>
                <a:cs typeface="Calibri" pitchFamily="34" charset="-120"/>
              </a:rPr>
              <a:t>A 4.1% increase </a:t>
            </a:r>
            <a:r>
              <a:rPr lang="en-US" sz="1250" dirty="0">
                <a:solidFill>
                  <a:srgbClr val="212B32"/>
                </a:solidFill>
                <a:latin typeface="Calibri" pitchFamily="34" charset="0"/>
                <a:ea typeface="Calibri" pitchFamily="34" charset="-122"/>
                <a:cs typeface="Calibri" pitchFamily="34" charset="-120"/>
              </a:rPr>
              <a:t>on every item dispensed — the core fee for the supply function.</a:t>
            </a:r>
            <a:endParaRPr lang="en-US" sz="1250" dirty="0"/>
          </a:p>
          <a:p>
            <a:pPr marL="0" indent="0">
              <a:buNone/>
            </a:pPr>
            <a:endParaRPr lang="en-US" sz="1250" dirty="0"/>
          </a:p>
          <a:p>
            <a:pPr marL="0" indent="0">
              <a:buNone/>
            </a:pPr>
            <a:r>
              <a:rPr lang="en-US" sz="1250" b="1" dirty="0">
                <a:solidFill>
                  <a:srgbClr val="003087"/>
                </a:solidFill>
                <a:latin typeface="Calibri" pitchFamily="34" charset="0"/>
                <a:ea typeface="Calibri" pitchFamily="34" charset="-122"/>
                <a:cs typeface="Calibri" pitchFamily="34" charset="-120"/>
              </a:rPr>
              <a:t>Backdated to May 2026</a:t>
            </a:r>
            <a:endParaRPr lang="en-US" sz="1250" dirty="0"/>
          </a:p>
        </p:txBody>
      </p:sp>
      <p:sp>
        <p:nvSpPr>
          <p:cNvPr id="10" name="Shape 7"/>
          <p:cNvSpPr/>
          <p:nvPr/>
        </p:nvSpPr>
        <p:spPr>
          <a:xfrm>
            <a:off x="4709160" y="1371600"/>
            <a:ext cx="3977640" cy="3108960"/>
          </a:xfrm>
          <a:prstGeom prst="roundRect">
            <a:avLst>
              <a:gd name="adj" fmla="val 2353"/>
            </a:avLst>
          </a:prstGeom>
          <a:solidFill>
            <a:srgbClr val="FFFFFF"/>
          </a:solidFill>
          <a:ln w="15875">
            <a:solidFill>
              <a:srgbClr val="C9D6E3"/>
            </a:solidFill>
            <a:prstDash val="solid"/>
          </a:ln>
        </p:spPr>
        <p:txBody>
          <a:bodyPr/>
          <a:lstStyle/>
          <a:p>
            <a:endParaRPr lang="en-GB"/>
          </a:p>
        </p:txBody>
      </p:sp>
      <p:sp>
        <p:nvSpPr>
          <p:cNvPr id="11" name="Shape 8"/>
          <p:cNvSpPr/>
          <p:nvPr/>
        </p:nvSpPr>
        <p:spPr>
          <a:xfrm>
            <a:off x="4983480" y="1627632"/>
            <a:ext cx="502920" cy="502920"/>
          </a:xfrm>
          <a:prstGeom prst="ellipse">
            <a:avLst/>
          </a:prstGeom>
          <a:solidFill>
            <a:srgbClr val="ED8B00"/>
          </a:solidFill>
          <a:ln/>
        </p:spPr>
        <p:txBody>
          <a:bodyPr/>
          <a:lstStyle/>
          <a:p>
            <a:endParaRPr lang="en-GB"/>
          </a:p>
        </p:txBody>
      </p:sp>
      <p:pic>
        <p:nvPicPr>
          <p:cNvPr id="12" name="Image 1" descr="preencoded.png"/>
          <p:cNvPicPr>
            <a:picLocks noChangeAspect="1"/>
          </p:cNvPicPr>
          <p:nvPr/>
        </p:nvPicPr>
        <p:blipFill>
          <a:blip r:embed="rId4"/>
          <a:stretch>
            <a:fillRect/>
          </a:stretch>
        </p:blipFill>
        <p:spPr>
          <a:xfrm>
            <a:off x="5116068" y="1760220"/>
            <a:ext cx="246888" cy="246888"/>
          </a:xfrm>
          <a:prstGeom prst="rect">
            <a:avLst/>
          </a:prstGeom>
        </p:spPr>
      </p:pic>
      <p:sp>
        <p:nvSpPr>
          <p:cNvPr id="13" name="Text 9"/>
          <p:cNvSpPr/>
          <p:nvPr/>
        </p:nvSpPr>
        <p:spPr>
          <a:xfrm>
            <a:off x="5623560" y="1700784"/>
            <a:ext cx="2926080" cy="365760"/>
          </a:xfrm>
          <a:prstGeom prst="rect">
            <a:avLst/>
          </a:prstGeom>
          <a:noFill/>
          <a:ln/>
        </p:spPr>
        <p:txBody>
          <a:bodyPr wrap="square" lIns="0" tIns="0" rIns="0" bIns="0" rtlCol="0" anchor="ctr"/>
          <a:lstStyle/>
          <a:p>
            <a:pPr marL="0" indent="0">
              <a:buNone/>
            </a:pPr>
            <a:r>
              <a:rPr lang="en-US" sz="1500" b="1" dirty="0">
                <a:solidFill>
                  <a:srgbClr val="003087"/>
                </a:solidFill>
                <a:latin typeface="Trebuchet MS" pitchFamily="34" charset="0"/>
                <a:ea typeface="Trebuchet MS" pitchFamily="34" charset="-122"/>
                <a:cs typeface="Trebuchet MS" pitchFamily="34" charset="-120"/>
              </a:rPr>
              <a:t>All other fees — HELD</a:t>
            </a:r>
            <a:endParaRPr lang="en-US" sz="1500" dirty="0"/>
          </a:p>
        </p:txBody>
      </p:sp>
      <p:sp>
        <p:nvSpPr>
          <p:cNvPr id="14" name="Text 10"/>
          <p:cNvSpPr/>
          <p:nvPr/>
        </p:nvSpPr>
        <p:spPr>
          <a:xfrm>
            <a:off x="4983480" y="2286000"/>
            <a:ext cx="3474720" cy="2103120"/>
          </a:xfrm>
          <a:prstGeom prst="rect">
            <a:avLst/>
          </a:prstGeom>
          <a:noFill/>
          <a:ln/>
        </p:spPr>
        <p:txBody>
          <a:bodyPr wrap="square" lIns="0" tIns="0" rIns="0" bIns="0" rtlCol="0" anchor="ctr"/>
          <a:lstStyle/>
          <a:p>
            <a:pPr marL="0" indent="0">
              <a:buNone/>
            </a:pPr>
            <a:r>
              <a:rPr lang="en-US" sz="1250" b="1" dirty="0">
                <a:solidFill>
                  <a:srgbClr val="212B32"/>
                </a:solidFill>
                <a:latin typeface="Calibri" pitchFamily="34" charset="0"/>
                <a:ea typeface="Calibri" pitchFamily="34" charset="-122"/>
                <a:cs typeface="Calibri" pitchFamily="34" charset="-120"/>
              </a:rPr>
              <a:t>Clinical service fees and other non-SAF fees stay at 2025/26 levels.</a:t>
            </a:r>
            <a:endParaRPr lang="en-US" sz="1250" dirty="0"/>
          </a:p>
          <a:p>
            <a:pPr marL="0" indent="0">
              <a:buNone/>
            </a:pPr>
            <a:endParaRPr lang="en-US" sz="1250" dirty="0"/>
          </a:p>
          <a:p>
            <a:pPr marL="0" indent="0">
              <a:buNone/>
            </a:pPr>
            <a:endParaRPr lang="en-US" sz="1250" dirty="0"/>
          </a:p>
          <a:p>
            <a:pPr marL="0" indent="0">
              <a:buNone/>
            </a:pPr>
            <a:r>
              <a:rPr lang="en-US" sz="1250" b="1" i="1" dirty="0">
                <a:latin typeface="Calibri" pitchFamily="34" charset="0"/>
                <a:ea typeface="Calibri" pitchFamily="34" charset="-122"/>
                <a:cs typeface="Calibri" pitchFamily="34" charset="-120"/>
              </a:rPr>
              <a:t>So: Pharmacy First, NMS, contraception and other service fees are unchanged for 2026/27.</a:t>
            </a:r>
            <a:endParaRPr lang="en-US" sz="1250" b="1" dirty="0"/>
          </a:p>
        </p:txBody>
      </p:sp>
      <p:sp>
        <p:nvSpPr>
          <p:cNvPr id="15" name="Text 11"/>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16" name="Text 12"/>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4 / 27</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THE BIGGEST CHANGE IN THIS DEAL</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Medicine Margin &amp; Debt Write-Offs</a:t>
            </a:r>
            <a:endParaRPr lang="en-US" sz="2800" dirty="0"/>
          </a:p>
        </p:txBody>
      </p:sp>
      <p:sp>
        <p:nvSpPr>
          <p:cNvPr id="4" name="Shape 2"/>
          <p:cNvSpPr/>
          <p:nvPr/>
        </p:nvSpPr>
        <p:spPr>
          <a:xfrm>
            <a:off x="457200" y="1371600"/>
            <a:ext cx="2834640" cy="3108960"/>
          </a:xfrm>
          <a:prstGeom prst="roundRect">
            <a:avLst>
              <a:gd name="adj" fmla="val 2581"/>
            </a:avLst>
          </a:prstGeom>
          <a:solidFill>
            <a:srgbClr val="003087"/>
          </a:solidFill>
          <a:ln/>
        </p:spPr>
        <p:txBody>
          <a:bodyPr/>
          <a:lstStyle/>
          <a:p>
            <a:endParaRPr lang="en-GB"/>
          </a:p>
        </p:txBody>
      </p:sp>
      <p:sp>
        <p:nvSpPr>
          <p:cNvPr id="5" name="Text 3"/>
          <p:cNvSpPr/>
          <p:nvPr/>
        </p:nvSpPr>
        <p:spPr>
          <a:xfrm>
            <a:off x="685800" y="1627632"/>
            <a:ext cx="2377440" cy="502920"/>
          </a:xfrm>
          <a:prstGeom prst="rect">
            <a:avLst/>
          </a:prstGeom>
          <a:noFill/>
          <a:ln/>
        </p:spPr>
        <p:txBody>
          <a:bodyPr wrap="square" lIns="0" tIns="0" rIns="0" bIns="0" rtlCol="0" anchor="ctr"/>
          <a:lstStyle/>
          <a:p>
            <a:pPr marL="0" indent="0">
              <a:buNone/>
            </a:pPr>
            <a:r>
              <a:rPr lang="en-US" sz="1300" b="1" dirty="0">
                <a:solidFill>
                  <a:srgbClr val="9CC3E5"/>
                </a:solidFill>
                <a:latin typeface="Calibri" pitchFamily="34" charset="0"/>
                <a:ea typeface="Calibri" pitchFamily="34" charset="-122"/>
                <a:cs typeface="Calibri" pitchFamily="34" charset="-120"/>
              </a:rPr>
              <a:t>Retained medicine margin</a:t>
            </a:r>
            <a:endParaRPr lang="en-US" sz="1300" dirty="0"/>
          </a:p>
        </p:txBody>
      </p:sp>
      <p:sp>
        <p:nvSpPr>
          <p:cNvPr id="6" name="Text 4"/>
          <p:cNvSpPr/>
          <p:nvPr/>
        </p:nvSpPr>
        <p:spPr>
          <a:xfrm>
            <a:off x="685800" y="2103120"/>
            <a:ext cx="2377440" cy="731520"/>
          </a:xfrm>
          <a:prstGeom prst="rect">
            <a:avLst/>
          </a:prstGeom>
          <a:noFill/>
          <a:ln/>
        </p:spPr>
        <p:txBody>
          <a:bodyPr wrap="square" lIns="0" tIns="0" rIns="0" bIns="0" rtlCol="0" anchor="ctr"/>
          <a:lstStyle/>
          <a:p>
            <a:pPr marL="0" indent="0">
              <a:buNone/>
            </a:pPr>
            <a:r>
              <a:rPr lang="en-US" sz="4800" b="1" dirty="0">
                <a:solidFill>
                  <a:srgbClr val="FFFFFF"/>
                </a:solidFill>
                <a:latin typeface="Trebuchet MS" pitchFamily="34" charset="0"/>
                <a:ea typeface="Trebuchet MS" pitchFamily="34" charset="-122"/>
                <a:cs typeface="Trebuchet MS" pitchFamily="34" charset="-120"/>
              </a:rPr>
              <a:t>£1.1bn</a:t>
            </a:r>
            <a:endParaRPr lang="en-US" sz="4800" dirty="0"/>
          </a:p>
        </p:txBody>
      </p:sp>
      <p:sp>
        <p:nvSpPr>
          <p:cNvPr id="7" name="Text 5"/>
          <p:cNvSpPr/>
          <p:nvPr/>
        </p:nvSpPr>
        <p:spPr>
          <a:xfrm>
            <a:off x="685800" y="2880360"/>
            <a:ext cx="2377440" cy="365760"/>
          </a:xfrm>
          <a:prstGeom prst="rect">
            <a:avLst/>
          </a:prstGeom>
          <a:noFill/>
          <a:ln/>
        </p:spPr>
        <p:txBody>
          <a:bodyPr wrap="square" lIns="0" tIns="0" rIns="0" bIns="0" rtlCol="0" anchor="ctr"/>
          <a:lstStyle/>
          <a:p>
            <a:pPr marL="0" indent="0">
              <a:buNone/>
            </a:pPr>
            <a:r>
              <a:rPr lang="en-US" sz="1400" b="1" dirty="0">
                <a:solidFill>
                  <a:srgbClr val="7FD99F"/>
                </a:solidFill>
                <a:latin typeface="Calibri" pitchFamily="34" charset="0"/>
                <a:ea typeface="Calibri" pitchFamily="34" charset="-122"/>
                <a:cs typeface="Calibri" pitchFamily="34" charset="-120"/>
              </a:rPr>
              <a:t>+£200m </a:t>
            </a:r>
            <a:r>
              <a:rPr lang="en-US" sz="1400" dirty="0">
                <a:solidFill>
                  <a:srgbClr val="E3EEF9"/>
                </a:solidFill>
                <a:latin typeface="Calibri" pitchFamily="34" charset="0"/>
                <a:ea typeface="Calibri" pitchFamily="34" charset="-122"/>
                <a:cs typeface="Calibri" pitchFamily="34" charset="-120"/>
              </a:rPr>
              <a:t>increase on 2025/26</a:t>
            </a:r>
            <a:endParaRPr lang="en-US" sz="1400" dirty="0"/>
          </a:p>
        </p:txBody>
      </p:sp>
      <p:sp>
        <p:nvSpPr>
          <p:cNvPr id="8" name="Text 6"/>
          <p:cNvSpPr/>
          <p:nvPr/>
        </p:nvSpPr>
        <p:spPr>
          <a:xfrm>
            <a:off x="685800" y="3337560"/>
            <a:ext cx="2377440" cy="1005840"/>
          </a:xfrm>
          <a:prstGeom prst="rect">
            <a:avLst/>
          </a:prstGeom>
          <a:noFill/>
          <a:ln/>
        </p:spPr>
        <p:txBody>
          <a:bodyPr wrap="square" lIns="0" tIns="0" rIns="0" bIns="0" rtlCol="0" anchor="ctr"/>
          <a:lstStyle/>
          <a:p>
            <a:pPr marL="0" indent="0">
              <a:buNone/>
            </a:pPr>
            <a:r>
              <a:rPr lang="en-US" sz="1100" dirty="0">
                <a:solidFill>
                  <a:srgbClr val="CADCFC"/>
                </a:solidFill>
                <a:latin typeface="Calibri" pitchFamily="34" charset="0"/>
                <a:ea typeface="Calibri" pitchFamily="34" charset="-122"/>
                <a:cs typeface="Calibri" pitchFamily="34" charset="-120"/>
              </a:rPr>
              <a:t>£20m upward adjustment already made to Category M prices in April 2026; quarterly adjustments continue to deliver the £1.1bn.</a:t>
            </a:r>
            <a:endParaRPr lang="en-US" sz="1100" dirty="0"/>
          </a:p>
        </p:txBody>
      </p:sp>
      <p:sp>
        <p:nvSpPr>
          <p:cNvPr id="9" name="Text 7"/>
          <p:cNvSpPr/>
          <p:nvPr/>
        </p:nvSpPr>
        <p:spPr>
          <a:xfrm>
            <a:off x="3566160" y="1371600"/>
            <a:ext cx="5120640" cy="320040"/>
          </a:xfrm>
          <a:prstGeom prst="rect">
            <a:avLst/>
          </a:prstGeom>
          <a:noFill/>
          <a:ln/>
        </p:spPr>
        <p:txBody>
          <a:bodyPr wrap="square" lIns="0" tIns="0" rIns="0" bIns="0" rtlCol="0" anchor="ctr"/>
          <a:lstStyle/>
          <a:p>
            <a:pPr marL="0" indent="0">
              <a:buNone/>
            </a:pPr>
            <a:r>
              <a:rPr lang="en-US" sz="1600" b="1" dirty="0">
                <a:solidFill>
                  <a:srgbClr val="003087"/>
                </a:solidFill>
                <a:latin typeface="Trebuchet MS" pitchFamily="34" charset="0"/>
                <a:ea typeface="Trebuchet MS" pitchFamily="34" charset="-122"/>
                <a:cs typeface="Trebuchet MS" pitchFamily="34" charset="-120"/>
              </a:rPr>
              <a:t>Historic over-delivery — written off</a:t>
            </a:r>
            <a:endParaRPr lang="en-US" sz="1600" dirty="0"/>
          </a:p>
        </p:txBody>
      </p:sp>
      <p:sp>
        <p:nvSpPr>
          <p:cNvPr id="10" name="Shape 8"/>
          <p:cNvSpPr/>
          <p:nvPr/>
        </p:nvSpPr>
        <p:spPr>
          <a:xfrm>
            <a:off x="3566160" y="1810512"/>
            <a:ext cx="5120640" cy="786384"/>
          </a:xfrm>
          <a:prstGeom prst="roundRect">
            <a:avLst>
              <a:gd name="adj" fmla="val 6977"/>
            </a:avLst>
          </a:prstGeom>
          <a:solidFill>
            <a:srgbClr val="E8F1FA"/>
          </a:solidFill>
          <a:ln/>
        </p:spPr>
        <p:txBody>
          <a:bodyPr/>
          <a:lstStyle/>
          <a:p>
            <a:endParaRPr lang="en-GB"/>
          </a:p>
        </p:txBody>
      </p:sp>
      <p:sp>
        <p:nvSpPr>
          <p:cNvPr id="11" name="Text 9"/>
          <p:cNvSpPr/>
          <p:nvPr/>
        </p:nvSpPr>
        <p:spPr>
          <a:xfrm>
            <a:off x="3675888" y="1883664"/>
            <a:ext cx="1024128" cy="640080"/>
          </a:xfrm>
          <a:prstGeom prst="rect">
            <a:avLst/>
          </a:prstGeom>
          <a:noFill/>
          <a:ln/>
        </p:spPr>
        <p:txBody>
          <a:bodyPr wrap="square" lIns="0" tIns="0" rIns="0" bIns="0" rtlCol="0" anchor="ctr"/>
          <a:lstStyle/>
          <a:p>
            <a:pPr marL="0" indent="0">
              <a:buNone/>
            </a:pPr>
            <a:r>
              <a:rPr lang="en-US" sz="1800" b="1" dirty="0">
                <a:solidFill>
                  <a:srgbClr val="007F3B"/>
                </a:solidFill>
                <a:latin typeface="Trebuchet MS" pitchFamily="34" charset="0"/>
                <a:ea typeface="Trebuchet MS" pitchFamily="34" charset="-122"/>
                <a:cs typeface="Trebuchet MS" pitchFamily="34" charset="-120"/>
              </a:rPr>
              <a:t>£239m</a:t>
            </a:r>
            <a:endParaRPr lang="en-US" sz="1800" dirty="0"/>
          </a:p>
        </p:txBody>
      </p:sp>
      <p:sp>
        <p:nvSpPr>
          <p:cNvPr id="12" name="Text 10"/>
          <p:cNvSpPr/>
          <p:nvPr/>
        </p:nvSpPr>
        <p:spPr>
          <a:xfrm>
            <a:off x="4709160" y="1883664"/>
            <a:ext cx="3840480" cy="640080"/>
          </a:xfrm>
          <a:prstGeom prst="rect">
            <a:avLst/>
          </a:prstGeom>
          <a:noFill/>
          <a:ln/>
        </p:spPr>
        <p:txBody>
          <a:bodyPr wrap="square" lIns="0" tIns="0" rIns="0" bIns="0" rtlCol="0" anchor="ctr"/>
          <a:lstStyle/>
          <a:p>
            <a:pPr marL="0" indent="0">
              <a:buNone/>
            </a:pPr>
            <a:r>
              <a:rPr lang="en-US" sz="1100" dirty="0">
                <a:solidFill>
                  <a:srgbClr val="212B32"/>
                </a:solidFill>
                <a:latin typeface="Calibri" pitchFamily="34" charset="0"/>
                <a:ea typeface="Calibri" pitchFamily="34" charset="-122"/>
                <a:cs typeface="Calibri" pitchFamily="34" charset="-120"/>
              </a:rPr>
              <a:t>Confirmed historic net over- delivery - written off </a:t>
            </a:r>
            <a:endParaRPr lang="en-US" sz="1100" dirty="0"/>
          </a:p>
        </p:txBody>
      </p:sp>
      <p:sp>
        <p:nvSpPr>
          <p:cNvPr id="15" name="Text 13"/>
          <p:cNvSpPr/>
          <p:nvPr/>
        </p:nvSpPr>
        <p:spPr>
          <a:xfrm>
            <a:off x="4709160" y="2779776"/>
            <a:ext cx="3840480" cy="640080"/>
          </a:xfrm>
          <a:prstGeom prst="rect">
            <a:avLst/>
          </a:prstGeom>
          <a:noFill/>
          <a:ln/>
        </p:spPr>
        <p:txBody>
          <a:bodyPr wrap="square" lIns="0" tIns="0" rIns="0" bIns="0" rtlCol="0" anchor="ctr"/>
          <a:lstStyle/>
          <a:p>
            <a:pPr marL="0" indent="0">
              <a:buNone/>
            </a:pPr>
            <a:endParaRPr lang="en-US" sz="1100" dirty="0"/>
          </a:p>
        </p:txBody>
      </p:sp>
      <p:sp>
        <p:nvSpPr>
          <p:cNvPr id="17" name="Text 15"/>
          <p:cNvSpPr/>
          <p:nvPr/>
        </p:nvSpPr>
        <p:spPr>
          <a:xfrm>
            <a:off x="4434841" y="3520440"/>
            <a:ext cx="1024128" cy="640080"/>
          </a:xfrm>
          <a:prstGeom prst="rect">
            <a:avLst/>
          </a:prstGeom>
          <a:noFill/>
          <a:ln/>
        </p:spPr>
        <p:txBody>
          <a:bodyPr wrap="square" lIns="0" tIns="0" rIns="0" bIns="0" rtlCol="0" anchor="ctr"/>
          <a:lstStyle/>
          <a:p>
            <a:pPr marL="0" indent="0">
              <a:buNone/>
            </a:pPr>
            <a:endParaRPr lang="en-US" sz="1800" dirty="0"/>
          </a:p>
        </p:txBody>
      </p:sp>
      <p:sp>
        <p:nvSpPr>
          <p:cNvPr id="18" name="Text 16"/>
          <p:cNvSpPr/>
          <p:nvPr/>
        </p:nvSpPr>
        <p:spPr>
          <a:xfrm>
            <a:off x="4709160" y="3675888"/>
            <a:ext cx="3840480" cy="640080"/>
          </a:xfrm>
          <a:prstGeom prst="rect">
            <a:avLst/>
          </a:prstGeom>
          <a:noFill/>
          <a:ln/>
        </p:spPr>
        <p:txBody>
          <a:bodyPr wrap="square" lIns="0" tIns="0" rIns="0" bIns="0" rtlCol="0" anchor="ctr"/>
          <a:lstStyle/>
          <a:p>
            <a:pPr marL="0" indent="0">
              <a:buNone/>
            </a:pPr>
            <a:endParaRPr lang="en-US" sz="1100" dirty="0"/>
          </a:p>
        </p:txBody>
      </p:sp>
      <p:sp>
        <p:nvSpPr>
          <p:cNvPr id="19" name="Text 17"/>
          <p:cNvSpPr/>
          <p:nvPr/>
        </p:nvSpPr>
        <p:spPr>
          <a:xfrm>
            <a:off x="457200" y="4553712"/>
            <a:ext cx="8229600" cy="274320"/>
          </a:xfrm>
          <a:prstGeom prst="rect">
            <a:avLst/>
          </a:prstGeom>
          <a:noFill/>
          <a:ln/>
        </p:spPr>
        <p:txBody>
          <a:bodyPr wrap="square" lIns="0" tIns="0" rIns="0" bIns="0" rtlCol="0" anchor="ctr"/>
          <a:lstStyle/>
          <a:p>
            <a:pPr marL="0" indent="0">
              <a:buNone/>
            </a:pPr>
            <a:r>
              <a:rPr lang="en-US" sz="1050" i="1" dirty="0">
                <a:solidFill>
                  <a:srgbClr val="5C6770"/>
                </a:solidFill>
                <a:latin typeface="Calibri" pitchFamily="34" charset="0"/>
                <a:ea typeface="Calibri" pitchFamily="34" charset="-122"/>
                <a:cs typeface="Calibri" pitchFamily="34" charset="-120"/>
              </a:rPr>
              <a:t>.</a:t>
            </a:r>
            <a:endParaRPr lang="en-US" sz="1050" dirty="0"/>
          </a:p>
        </p:txBody>
      </p:sp>
      <p:sp>
        <p:nvSpPr>
          <p:cNvPr id="20" name="Text 18"/>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21" name="Text 19"/>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5 / 27</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OPERATIONAL CHANGES</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Claim Windows &amp; Service Caps</a:t>
            </a:r>
            <a:endParaRPr lang="en-US" sz="2800" dirty="0"/>
          </a:p>
        </p:txBody>
      </p:sp>
      <p:sp>
        <p:nvSpPr>
          <p:cNvPr id="4" name="Shape 2"/>
          <p:cNvSpPr/>
          <p:nvPr/>
        </p:nvSpPr>
        <p:spPr>
          <a:xfrm>
            <a:off x="457200" y="1417320"/>
            <a:ext cx="457200" cy="457200"/>
          </a:xfrm>
          <a:prstGeom prst="ellipse">
            <a:avLst/>
          </a:prstGeom>
          <a:solidFill>
            <a:srgbClr val="005EB8"/>
          </a:solidFill>
          <a:ln/>
        </p:spPr>
        <p:txBody>
          <a:bodyPr/>
          <a:lstStyle/>
          <a:p>
            <a:endParaRPr lang="en-GB"/>
          </a:p>
        </p:txBody>
      </p:sp>
      <p:pic>
        <p:nvPicPr>
          <p:cNvPr id="5" name="Image 0" descr="preencoded.png"/>
          <p:cNvPicPr>
            <a:picLocks noChangeAspect="1"/>
          </p:cNvPicPr>
          <p:nvPr/>
        </p:nvPicPr>
        <p:blipFill>
          <a:blip r:embed="rId3"/>
          <a:stretch>
            <a:fillRect/>
          </a:stretch>
        </p:blipFill>
        <p:spPr>
          <a:xfrm>
            <a:off x="576072" y="1536192"/>
            <a:ext cx="219456" cy="219456"/>
          </a:xfrm>
          <a:prstGeom prst="rect">
            <a:avLst/>
          </a:prstGeom>
        </p:spPr>
      </p:pic>
      <p:sp>
        <p:nvSpPr>
          <p:cNvPr id="6" name="Text 3"/>
          <p:cNvSpPr/>
          <p:nvPr/>
        </p:nvSpPr>
        <p:spPr>
          <a:xfrm>
            <a:off x="1051560" y="1481328"/>
            <a:ext cx="3200400" cy="320040"/>
          </a:xfrm>
          <a:prstGeom prst="rect">
            <a:avLst/>
          </a:prstGeom>
          <a:noFill/>
          <a:ln/>
        </p:spPr>
        <p:txBody>
          <a:bodyPr wrap="square" lIns="0" tIns="0" rIns="0" bIns="0" rtlCol="0" anchor="ctr"/>
          <a:lstStyle/>
          <a:p>
            <a:pPr marL="0" indent="0">
              <a:buNone/>
            </a:pPr>
            <a:r>
              <a:rPr lang="en-US" sz="1600" b="1" dirty="0">
                <a:solidFill>
                  <a:srgbClr val="003087"/>
                </a:solidFill>
                <a:latin typeface="Trebuchet MS" pitchFamily="34" charset="0"/>
                <a:ea typeface="Trebuchet MS" pitchFamily="34" charset="-122"/>
                <a:cs typeface="Trebuchet MS" pitchFamily="34" charset="-120"/>
              </a:rPr>
              <a:t>Claim windows</a:t>
            </a:r>
            <a:endParaRPr lang="en-US" sz="1600" dirty="0"/>
          </a:p>
        </p:txBody>
      </p:sp>
      <p:sp>
        <p:nvSpPr>
          <p:cNvPr id="7" name="Text 4"/>
          <p:cNvSpPr/>
          <p:nvPr/>
        </p:nvSpPr>
        <p:spPr>
          <a:xfrm>
            <a:off x="457200" y="1920240"/>
            <a:ext cx="3840480" cy="2468880"/>
          </a:xfrm>
          <a:prstGeom prst="rect">
            <a:avLst/>
          </a:prstGeom>
          <a:noFill/>
          <a:ln/>
        </p:spPr>
        <p:txBody>
          <a:bodyPr wrap="square" lIns="0" tIns="0" rIns="0" bIns="0" rtlCol="0" anchor="ctr"/>
          <a:lstStyle/>
          <a:p>
            <a:pPr marL="0" indent="0">
              <a:buNone/>
            </a:pPr>
            <a:r>
              <a:rPr lang="en-US" sz="1250" b="1" dirty="0">
                <a:solidFill>
                  <a:srgbClr val="212B32"/>
                </a:solidFill>
                <a:latin typeface="Calibri" pitchFamily="34" charset="0"/>
                <a:ea typeface="Calibri" pitchFamily="34" charset="-122"/>
                <a:cs typeface="Calibri" pitchFamily="34" charset="-120"/>
              </a:rPr>
              <a:t>1-month window retained </a:t>
            </a:r>
            <a:r>
              <a:rPr lang="en-US" sz="1250" dirty="0">
                <a:solidFill>
                  <a:srgbClr val="212B32"/>
                </a:solidFill>
                <a:latin typeface="Calibri" pitchFamily="34" charset="0"/>
                <a:ea typeface="Calibri" pitchFamily="34" charset="-122"/>
                <a:cs typeface="Calibri" pitchFamily="34" charset="-120"/>
              </a:rPr>
              <a:t>for Pharmacy First clinical pathways and NMS claims.</a:t>
            </a:r>
            <a:endParaRPr lang="en-US" sz="1250" dirty="0"/>
          </a:p>
          <a:p>
            <a:pPr marL="0" indent="0">
              <a:buNone/>
            </a:pPr>
            <a:endParaRPr lang="en-US" sz="1250" dirty="0"/>
          </a:p>
          <a:p>
            <a:pPr marL="0" indent="0">
              <a:buNone/>
            </a:pPr>
            <a:r>
              <a:rPr lang="en-US" sz="1250" b="1" dirty="0">
                <a:solidFill>
                  <a:srgbClr val="007F3B"/>
                </a:solidFill>
                <a:latin typeface="Calibri" pitchFamily="34" charset="0"/>
                <a:ea typeface="Calibri" pitchFamily="34" charset="-122"/>
                <a:cs typeface="Calibri" pitchFamily="34" charset="-120"/>
              </a:rPr>
              <a:t>NEW late claims process: </a:t>
            </a:r>
            <a:r>
              <a:rPr lang="en-US" sz="1250" dirty="0">
                <a:solidFill>
                  <a:srgbClr val="212B32"/>
                </a:solidFill>
                <a:latin typeface="Calibri" pitchFamily="34" charset="0"/>
                <a:ea typeface="Calibri" pitchFamily="34" charset="-122"/>
                <a:cs typeface="Calibri" pitchFamily="34" charset="-120"/>
              </a:rPr>
              <a:t>submissions accepted up to 2 months after the window closes</a:t>
            </a:r>
          </a:p>
          <a:p>
            <a:pPr marL="285750" indent="-285750">
              <a:buFont typeface="Arial" panose="020B0604020202020204" pitchFamily="34" charset="0"/>
              <a:buChar char="•"/>
            </a:pPr>
            <a:r>
              <a:rPr lang="en-US" sz="1250" dirty="0">
                <a:solidFill>
                  <a:srgbClr val="212B32"/>
                </a:solidFill>
                <a:latin typeface="Calibri" pitchFamily="34" charset="0"/>
                <a:ea typeface="Calibri" pitchFamily="34" charset="-122"/>
                <a:cs typeface="Calibri" pitchFamily="34" charset="-120"/>
              </a:rPr>
              <a:t> a safety net recognising operational pressure.</a:t>
            </a:r>
            <a:endParaRPr lang="en-US" sz="1250" dirty="0"/>
          </a:p>
          <a:p>
            <a:pPr marL="0" indent="0">
              <a:buNone/>
            </a:pPr>
            <a:endParaRPr lang="en-US" sz="1250" dirty="0"/>
          </a:p>
          <a:p>
            <a:pPr marL="0" indent="0">
              <a:buNone/>
            </a:pPr>
            <a:r>
              <a:rPr lang="en-US" sz="1250" i="1" dirty="0">
                <a:solidFill>
                  <a:srgbClr val="5C6770"/>
                </a:solidFill>
                <a:latin typeface="Calibri" pitchFamily="34" charset="0"/>
                <a:ea typeface="Calibri" pitchFamily="34" charset="-122"/>
                <a:cs typeface="Calibri" pitchFamily="34" charset="-120"/>
              </a:rPr>
              <a:t>Action: still aim to claim in-month; treat the late window as backup only.</a:t>
            </a:r>
            <a:endParaRPr lang="en-US" sz="1250" dirty="0"/>
          </a:p>
        </p:txBody>
      </p:sp>
      <p:sp>
        <p:nvSpPr>
          <p:cNvPr id="8" name="Shape 5"/>
          <p:cNvSpPr/>
          <p:nvPr/>
        </p:nvSpPr>
        <p:spPr>
          <a:xfrm>
            <a:off x="4663440" y="1417320"/>
            <a:ext cx="457200" cy="457200"/>
          </a:xfrm>
          <a:prstGeom prst="ellipse">
            <a:avLst/>
          </a:prstGeom>
          <a:solidFill>
            <a:srgbClr val="005EB8"/>
          </a:solidFill>
          <a:ln/>
        </p:spPr>
        <p:txBody>
          <a:bodyPr/>
          <a:lstStyle/>
          <a:p>
            <a:endParaRPr lang="en-GB"/>
          </a:p>
        </p:txBody>
      </p:sp>
      <p:pic>
        <p:nvPicPr>
          <p:cNvPr id="9" name="Image 1" descr="preencoded.png"/>
          <p:cNvPicPr>
            <a:picLocks noChangeAspect="1"/>
          </p:cNvPicPr>
          <p:nvPr/>
        </p:nvPicPr>
        <p:blipFill>
          <a:blip r:embed="rId4"/>
          <a:stretch>
            <a:fillRect/>
          </a:stretch>
        </p:blipFill>
        <p:spPr>
          <a:xfrm>
            <a:off x="4782312" y="1536192"/>
            <a:ext cx="219456" cy="219456"/>
          </a:xfrm>
          <a:prstGeom prst="rect">
            <a:avLst/>
          </a:prstGeom>
        </p:spPr>
      </p:pic>
      <p:sp>
        <p:nvSpPr>
          <p:cNvPr id="10" name="Text 6"/>
          <p:cNvSpPr/>
          <p:nvPr/>
        </p:nvSpPr>
        <p:spPr>
          <a:xfrm>
            <a:off x="5257800" y="1481328"/>
            <a:ext cx="3200400" cy="320040"/>
          </a:xfrm>
          <a:prstGeom prst="rect">
            <a:avLst/>
          </a:prstGeom>
          <a:noFill/>
          <a:ln/>
        </p:spPr>
        <p:txBody>
          <a:bodyPr wrap="square" lIns="0" tIns="0" rIns="0" bIns="0" rtlCol="0" anchor="ctr"/>
          <a:lstStyle/>
          <a:p>
            <a:pPr marL="0" indent="0">
              <a:buNone/>
            </a:pPr>
            <a:r>
              <a:rPr lang="en-US" sz="1600" b="1" dirty="0">
                <a:solidFill>
                  <a:srgbClr val="003087"/>
                </a:solidFill>
                <a:latin typeface="Trebuchet MS" pitchFamily="34" charset="0"/>
                <a:ea typeface="Trebuchet MS" pitchFamily="34" charset="-122"/>
                <a:cs typeface="Trebuchet MS" pitchFamily="34" charset="-120"/>
              </a:rPr>
              <a:t>Capping</a:t>
            </a:r>
            <a:endParaRPr lang="en-US" sz="1600" dirty="0"/>
          </a:p>
        </p:txBody>
      </p:sp>
      <p:sp>
        <p:nvSpPr>
          <p:cNvPr id="11" name="Text 7"/>
          <p:cNvSpPr/>
          <p:nvPr/>
        </p:nvSpPr>
        <p:spPr>
          <a:xfrm>
            <a:off x="4663440" y="1920240"/>
            <a:ext cx="4023360" cy="2651760"/>
          </a:xfrm>
          <a:prstGeom prst="rect">
            <a:avLst/>
          </a:prstGeom>
          <a:noFill/>
          <a:ln/>
        </p:spPr>
        <p:txBody>
          <a:bodyPr wrap="square" lIns="0" tIns="0" rIns="0" bIns="0" rtlCol="0" anchor="ctr"/>
          <a:lstStyle/>
          <a:p>
            <a:pPr marL="0" indent="0">
              <a:buNone/>
            </a:pPr>
            <a:r>
              <a:rPr lang="en-US" sz="1250" b="1" dirty="0">
                <a:solidFill>
                  <a:srgbClr val="212B32"/>
                </a:solidFill>
                <a:latin typeface="Calibri" pitchFamily="34" charset="0"/>
                <a:ea typeface="Calibri" pitchFamily="34" charset="-122"/>
                <a:cs typeface="Calibri" pitchFamily="34" charset="-120"/>
              </a:rPr>
              <a:t>Pharmacy First pathway caps stay, </a:t>
            </a:r>
            <a:r>
              <a:rPr lang="en-US" sz="1250" dirty="0">
                <a:solidFill>
                  <a:srgbClr val="212B32"/>
                </a:solidFill>
                <a:latin typeface="Calibri" pitchFamily="34" charset="0"/>
                <a:ea typeface="Calibri" pitchFamily="34" charset="-122"/>
                <a:cs typeface="Calibri" pitchFamily="34" charset="-120"/>
              </a:rPr>
              <a:t>with an extra allowance per capping band for pharmacies delivering IP clinical pathway consultations.</a:t>
            </a:r>
            <a:endParaRPr lang="en-US" sz="1250" dirty="0"/>
          </a:p>
          <a:p>
            <a:pPr marL="0" indent="0">
              <a:buNone/>
            </a:pPr>
            <a:endParaRPr lang="en-US" sz="1250" dirty="0"/>
          </a:p>
          <a:p>
            <a:pPr marL="0" indent="0">
              <a:buNone/>
            </a:pPr>
            <a:r>
              <a:rPr lang="en-US" sz="1250" b="1" dirty="0">
                <a:solidFill>
                  <a:srgbClr val="ED8B00"/>
                </a:solidFill>
                <a:latin typeface="Calibri" pitchFamily="34" charset="0"/>
                <a:ea typeface="Calibri" pitchFamily="34" charset="-122"/>
                <a:cs typeface="Calibri" pitchFamily="34" charset="-120"/>
              </a:rPr>
              <a:t>NMS cap tightened: </a:t>
            </a:r>
            <a:r>
              <a:rPr lang="en-US" sz="1250" dirty="0">
                <a:solidFill>
                  <a:srgbClr val="212B32"/>
                </a:solidFill>
                <a:latin typeface="Calibri" pitchFamily="34" charset="0"/>
                <a:ea typeface="Calibri" pitchFamily="34" charset="-122"/>
                <a:cs typeface="Calibri" pitchFamily="34" charset="-120"/>
              </a:rPr>
              <a:t>adjusted down to 0.9% of monthly prescriptions, applying from June 2026 activity (via the Drug Tariff).</a:t>
            </a:r>
            <a:endParaRPr lang="en-US" sz="1250" dirty="0"/>
          </a:p>
          <a:p>
            <a:pPr marL="0" indent="0">
              <a:buNone/>
            </a:pPr>
            <a:endParaRPr lang="en-US" sz="1250" dirty="0"/>
          </a:p>
          <a:p>
            <a:pPr marL="0" indent="0">
              <a:buNone/>
            </a:pPr>
            <a:r>
              <a:rPr lang="en-US" sz="1250" b="1" dirty="0">
                <a:solidFill>
                  <a:srgbClr val="ED8B00"/>
                </a:solidFill>
                <a:latin typeface="Calibri" pitchFamily="34" charset="0"/>
                <a:ea typeface="Calibri" pitchFamily="34" charset="-122"/>
                <a:cs typeface="Calibri" pitchFamily="34" charset="-120"/>
              </a:rPr>
              <a:t>New high-level caps coming </a:t>
            </a:r>
            <a:r>
              <a:rPr lang="en-US" sz="1250" dirty="0">
                <a:solidFill>
                  <a:srgbClr val="212B32"/>
                </a:solidFill>
                <a:latin typeface="Calibri" pitchFamily="34" charset="0"/>
                <a:ea typeface="Calibri" pitchFamily="34" charset="-122"/>
                <a:cs typeface="Calibri" pitchFamily="34" charset="-120"/>
              </a:rPr>
              <a:t>for hypertension case-finding and Pharmacy First minor illness — to limit the highest-volume performers details to be agreed in-year.</a:t>
            </a:r>
            <a:endParaRPr lang="en-US" sz="1250" dirty="0"/>
          </a:p>
        </p:txBody>
      </p:sp>
      <p:sp>
        <p:nvSpPr>
          <p:cNvPr id="12" name="Text 8"/>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13" name="Text 9"/>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6 / 27</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3087"/>
        </a:solidFill>
        <a:effectLst/>
      </p:bgPr>
    </p:bg>
    <p:spTree>
      <p:nvGrpSpPr>
        <p:cNvPr id="1" name=""/>
        <p:cNvGrpSpPr/>
        <p:nvPr/>
      </p:nvGrpSpPr>
      <p:grpSpPr>
        <a:xfrm>
          <a:off x="0" y="0"/>
          <a:ext cx="0" cy="0"/>
          <a:chOff x="0" y="0"/>
          <a:chExt cx="0" cy="0"/>
        </a:xfrm>
      </p:grpSpPr>
      <p:sp>
        <p:nvSpPr>
          <p:cNvPr id="2" name="Shape 0"/>
          <p:cNvSpPr/>
          <p:nvPr/>
        </p:nvSpPr>
        <p:spPr>
          <a:xfrm>
            <a:off x="7498080" y="-1097280"/>
            <a:ext cx="3291840" cy="3291840"/>
          </a:xfrm>
          <a:prstGeom prst="ellipse">
            <a:avLst/>
          </a:prstGeom>
          <a:solidFill>
            <a:srgbClr val="005EB8">
              <a:alpha val="40000"/>
            </a:srgbClr>
          </a:solidFill>
          <a:ln/>
        </p:spPr>
        <p:txBody>
          <a:bodyPr/>
          <a:lstStyle/>
          <a:p>
            <a:endParaRPr lang="en-GB"/>
          </a:p>
        </p:txBody>
      </p:sp>
      <p:sp>
        <p:nvSpPr>
          <p:cNvPr id="3" name="Text 1"/>
          <p:cNvSpPr/>
          <p:nvPr/>
        </p:nvSpPr>
        <p:spPr>
          <a:xfrm>
            <a:off x="457200" y="365760"/>
            <a:ext cx="8229600" cy="274320"/>
          </a:xfrm>
          <a:prstGeom prst="rect">
            <a:avLst/>
          </a:prstGeom>
          <a:noFill/>
          <a:ln/>
        </p:spPr>
        <p:txBody>
          <a:bodyPr wrap="square" lIns="0" tIns="0" rIns="0" bIns="0" rtlCol="0" anchor="ctr"/>
          <a:lstStyle/>
          <a:p>
            <a:pPr marL="0" indent="0">
              <a:buNone/>
            </a:pPr>
            <a:r>
              <a:rPr lang="en-US" sz="1100" b="1" kern="0" spc="250" dirty="0">
                <a:solidFill>
                  <a:srgbClr val="9CC3E5"/>
                </a:solidFill>
                <a:latin typeface="Calibri" pitchFamily="34" charset="0"/>
                <a:ea typeface="Calibri" pitchFamily="34" charset="-122"/>
                <a:cs typeface="Calibri" pitchFamily="34" charset="-120"/>
              </a:rPr>
              <a:t>THE BIG NEW SERVICE — FROM AUTUMN 2026</a:t>
            </a:r>
            <a:endParaRPr lang="en-US" sz="1100" dirty="0"/>
          </a:p>
        </p:txBody>
      </p:sp>
      <p:sp>
        <p:nvSpPr>
          <p:cNvPr id="4" name="Text 2"/>
          <p:cNvSpPr/>
          <p:nvPr/>
        </p:nvSpPr>
        <p:spPr>
          <a:xfrm>
            <a:off x="457200" y="640080"/>
            <a:ext cx="8229600" cy="548640"/>
          </a:xfrm>
          <a:prstGeom prst="rect">
            <a:avLst/>
          </a:prstGeom>
          <a:noFill/>
          <a:ln/>
        </p:spPr>
        <p:txBody>
          <a:bodyPr wrap="square" lIns="0" tIns="0" rIns="0" bIns="0" rtlCol="0" anchor="ctr"/>
          <a:lstStyle/>
          <a:p>
            <a:pPr marL="0" indent="0">
              <a:buNone/>
            </a:pPr>
            <a:r>
              <a:rPr lang="en-US" sz="2800" b="1" dirty="0">
                <a:solidFill>
                  <a:srgbClr val="FFFFFF"/>
                </a:solidFill>
                <a:latin typeface="Trebuchet MS" pitchFamily="34" charset="0"/>
                <a:ea typeface="Trebuchet MS" pitchFamily="34" charset="-122"/>
                <a:cs typeface="Trebuchet MS" pitchFamily="34" charset="-120"/>
              </a:rPr>
              <a:t>Independent Prescribing Goes National</a:t>
            </a:r>
            <a:endParaRPr lang="en-US" sz="2800" dirty="0"/>
          </a:p>
        </p:txBody>
      </p:sp>
      <p:sp>
        <p:nvSpPr>
          <p:cNvPr id="5" name="Text 3"/>
          <p:cNvSpPr/>
          <p:nvPr/>
        </p:nvSpPr>
        <p:spPr>
          <a:xfrm>
            <a:off x="457200" y="1207008"/>
            <a:ext cx="8046720" cy="502920"/>
          </a:xfrm>
          <a:prstGeom prst="rect">
            <a:avLst/>
          </a:prstGeom>
          <a:noFill/>
          <a:ln/>
        </p:spPr>
        <p:txBody>
          <a:bodyPr wrap="square" lIns="0" tIns="0" rIns="0" bIns="0" rtlCol="0" anchor="ctr"/>
          <a:lstStyle/>
          <a:p>
            <a:pPr marL="0" indent="0">
              <a:buNone/>
            </a:pPr>
            <a:r>
              <a:rPr lang="en-US" sz="1300" dirty="0">
                <a:solidFill>
                  <a:srgbClr val="CADCFC"/>
                </a:solidFill>
                <a:latin typeface="Calibri" pitchFamily="34" charset="0"/>
                <a:ea typeface="Calibri" pitchFamily="34" charset="-122"/>
                <a:cs typeface="Calibri" pitchFamily="34" charset="-120"/>
              </a:rPr>
              <a:t>A national NHS IP service launches as an extension of Pharmacy First and the pharmacy contraception service — pharmacist prescribers treating patients without a PGD.</a:t>
            </a:r>
            <a:endParaRPr lang="en-US" sz="1300" dirty="0"/>
          </a:p>
        </p:txBody>
      </p:sp>
      <p:sp>
        <p:nvSpPr>
          <p:cNvPr id="6" name="Shape 4"/>
          <p:cNvSpPr/>
          <p:nvPr/>
        </p:nvSpPr>
        <p:spPr>
          <a:xfrm>
            <a:off x="457200" y="1920240"/>
            <a:ext cx="2651760" cy="1874520"/>
          </a:xfrm>
          <a:prstGeom prst="roundRect">
            <a:avLst>
              <a:gd name="adj" fmla="val 3902"/>
            </a:avLst>
          </a:prstGeom>
          <a:solidFill>
            <a:srgbClr val="0A3E96"/>
          </a:solidFill>
          <a:ln/>
        </p:spPr>
        <p:txBody>
          <a:bodyPr/>
          <a:lstStyle/>
          <a:p>
            <a:endParaRPr lang="en-GB"/>
          </a:p>
        </p:txBody>
      </p:sp>
      <p:sp>
        <p:nvSpPr>
          <p:cNvPr id="7" name="Shape 5"/>
          <p:cNvSpPr/>
          <p:nvPr/>
        </p:nvSpPr>
        <p:spPr>
          <a:xfrm>
            <a:off x="685800" y="2121408"/>
            <a:ext cx="457200" cy="457200"/>
          </a:xfrm>
          <a:prstGeom prst="ellipse">
            <a:avLst/>
          </a:prstGeom>
          <a:solidFill>
            <a:srgbClr val="005EB8"/>
          </a:solidFill>
          <a:ln/>
        </p:spPr>
        <p:txBody>
          <a:bodyPr/>
          <a:lstStyle/>
          <a:p>
            <a:endParaRPr lang="en-GB"/>
          </a:p>
        </p:txBody>
      </p:sp>
      <p:pic>
        <p:nvPicPr>
          <p:cNvPr id="8" name="Image 0" descr="preencoded.png"/>
          <p:cNvPicPr>
            <a:picLocks noChangeAspect="1"/>
          </p:cNvPicPr>
          <p:nvPr/>
        </p:nvPicPr>
        <p:blipFill>
          <a:blip r:embed="rId3"/>
          <a:stretch>
            <a:fillRect/>
          </a:stretch>
        </p:blipFill>
        <p:spPr>
          <a:xfrm>
            <a:off x="804672" y="2240280"/>
            <a:ext cx="219456" cy="219456"/>
          </a:xfrm>
          <a:prstGeom prst="rect">
            <a:avLst/>
          </a:prstGeom>
        </p:spPr>
      </p:pic>
      <p:sp>
        <p:nvSpPr>
          <p:cNvPr id="9" name="Text 6"/>
          <p:cNvSpPr/>
          <p:nvPr/>
        </p:nvSpPr>
        <p:spPr>
          <a:xfrm>
            <a:off x="685800" y="2697480"/>
            <a:ext cx="2194560" cy="502920"/>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Prescribing in existing pathways</a:t>
            </a:r>
            <a:endParaRPr lang="en-US" sz="1300" dirty="0"/>
          </a:p>
        </p:txBody>
      </p:sp>
      <p:sp>
        <p:nvSpPr>
          <p:cNvPr id="10" name="Text 7"/>
          <p:cNvSpPr/>
          <p:nvPr/>
        </p:nvSpPr>
        <p:spPr>
          <a:xfrm>
            <a:off x="685800" y="3200400"/>
            <a:ext cx="2194560" cy="548640"/>
          </a:xfrm>
          <a:prstGeom prst="rect">
            <a:avLst/>
          </a:prstGeom>
          <a:noFill/>
          <a:ln/>
        </p:spPr>
        <p:txBody>
          <a:bodyPr wrap="square" lIns="0" tIns="0" rIns="0" bIns="0" rtlCol="0" anchor="ctr"/>
          <a:lstStyle/>
          <a:p>
            <a:pPr marL="0" indent="0">
              <a:buNone/>
            </a:pPr>
            <a:r>
              <a:rPr lang="en-US" sz="1050" dirty="0">
                <a:solidFill>
                  <a:srgbClr val="CADCFC"/>
                </a:solidFill>
                <a:latin typeface="Calibri" pitchFamily="34" charset="0"/>
                <a:ea typeface="Calibri" pitchFamily="34" charset="-122"/>
                <a:cs typeface="Calibri" pitchFamily="34" charset="-120"/>
              </a:rPr>
              <a:t>IP consultations within current Pharmacy First clinical pathways and the contraception service.</a:t>
            </a:r>
            <a:endParaRPr lang="en-US" sz="1050" dirty="0"/>
          </a:p>
        </p:txBody>
      </p:sp>
      <p:sp>
        <p:nvSpPr>
          <p:cNvPr id="11" name="Shape 8"/>
          <p:cNvSpPr/>
          <p:nvPr/>
        </p:nvSpPr>
        <p:spPr>
          <a:xfrm>
            <a:off x="3291840" y="1920240"/>
            <a:ext cx="2651760" cy="1874520"/>
          </a:xfrm>
          <a:prstGeom prst="roundRect">
            <a:avLst>
              <a:gd name="adj" fmla="val 3902"/>
            </a:avLst>
          </a:prstGeom>
          <a:solidFill>
            <a:srgbClr val="0A3E96"/>
          </a:solidFill>
          <a:ln/>
        </p:spPr>
        <p:txBody>
          <a:bodyPr/>
          <a:lstStyle/>
          <a:p>
            <a:endParaRPr lang="en-GB"/>
          </a:p>
        </p:txBody>
      </p:sp>
      <p:sp>
        <p:nvSpPr>
          <p:cNvPr id="12" name="Shape 9"/>
          <p:cNvSpPr/>
          <p:nvPr/>
        </p:nvSpPr>
        <p:spPr>
          <a:xfrm>
            <a:off x="3520440" y="2121408"/>
            <a:ext cx="457200" cy="457200"/>
          </a:xfrm>
          <a:prstGeom prst="ellipse">
            <a:avLst/>
          </a:prstGeom>
          <a:solidFill>
            <a:srgbClr val="005EB8"/>
          </a:solidFill>
          <a:ln/>
        </p:spPr>
        <p:txBody>
          <a:bodyPr/>
          <a:lstStyle/>
          <a:p>
            <a:endParaRPr lang="en-GB"/>
          </a:p>
        </p:txBody>
      </p:sp>
      <p:pic>
        <p:nvPicPr>
          <p:cNvPr id="13" name="Image 1" descr="preencoded.png"/>
          <p:cNvPicPr>
            <a:picLocks noChangeAspect="1"/>
          </p:cNvPicPr>
          <p:nvPr/>
        </p:nvPicPr>
        <p:blipFill>
          <a:blip r:embed="rId4"/>
          <a:stretch>
            <a:fillRect/>
          </a:stretch>
        </p:blipFill>
        <p:spPr>
          <a:xfrm>
            <a:off x="3639312" y="2240280"/>
            <a:ext cx="219456" cy="219456"/>
          </a:xfrm>
          <a:prstGeom prst="rect">
            <a:avLst/>
          </a:prstGeom>
        </p:spPr>
      </p:pic>
      <p:sp>
        <p:nvSpPr>
          <p:cNvPr id="14" name="Text 10"/>
          <p:cNvSpPr/>
          <p:nvPr/>
        </p:nvSpPr>
        <p:spPr>
          <a:xfrm>
            <a:off x="3520440" y="2697480"/>
            <a:ext cx="2194560" cy="502920"/>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Up to 5 new prescribing-only pathways (areas to be confirmed)</a:t>
            </a:r>
            <a:endParaRPr lang="en-US" sz="1300" dirty="0"/>
          </a:p>
        </p:txBody>
      </p:sp>
      <p:sp>
        <p:nvSpPr>
          <p:cNvPr id="15" name="Text 11"/>
          <p:cNvSpPr/>
          <p:nvPr/>
        </p:nvSpPr>
        <p:spPr>
          <a:xfrm>
            <a:off x="3520440" y="3200400"/>
            <a:ext cx="2194560" cy="548640"/>
          </a:xfrm>
          <a:prstGeom prst="rect">
            <a:avLst/>
          </a:prstGeom>
          <a:noFill/>
          <a:ln/>
        </p:spPr>
        <p:txBody>
          <a:bodyPr wrap="square" lIns="0" tIns="0" rIns="0" bIns="0" rtlCol="0" anchor="ctr"/>
          <a:lstStyle/>
          <a:p>
            <a:pPr marL="0" indent="0">
              <a:buNone/>
            </a:pPr>
            <a:r>
              <a:rPr lang="en-US" sz="1050" dirty="0">
                <a:solidFill>
                  <a:srgbClr val="CADCFC"/>
                </a:solidFill>
                <a:latin typeface="Calibri" pitchFamily="34" charset="0"/>
                <a:ea typeface="Calibri" pitchFamily="34" charset="-122"/>
                <a:cs typeface="Calibri" pitchFamily="34" charset="-120"/>
              </a:rPr>
              <a:t>New clinical pathways, subject to assessment by a clinical reference group.</a:t>
            </a:r>
            <a:endParaRPr lang="en-US" sz="1050" dirty="0"/>
          </a:p>
        </p:txBody>
      </p:sp>
      <p:sp>
        <p:nvSpPr>
          <p:cNvPr id="16" name="Shape 12"/>
          <p:cNvSpPr/>
          <p:nvPr/>
        </p:nvSpPr>
        <p:spPr>
          <a:xfrm>
            <a:off x="6126480" y="1920240"/>
            <a:ext cx="2651760" cy="1874520"/>
          </a:xfrm>
          <a:prstGeom prst="roundRect">
            <a:avLst>
              <a:gd name="adj" fmla="val 3902"/>
            </a:avLst>
          </a:prstGeom>
          <a:solidFill>
            <a:srgbClr val="0A3E96"/>
          </a:solidFill>
          <a:ln/>
        </p:spPr>
        <p:txBody>
          <a:bodyPr/>
          <a:lstStyle/>
          <a:p>
            <a:endParaRPr lang="en-GB"/>
          </a:p>
        </p:txBody>
      </p:sp>
      <p:sp>
        <p:nvSpPr>
          <p:cNvPr id="17" name="Shape 13"/>
          <p:cNvSpPr/>
          <p:nvPr/>
        </p:nvSpPr>
        <p:spPr>
          <a:xfrm>
            <a:off x="6355080" y="2121408"/>
            <a:ext cx="457200" cy="457200"/>
          </a:xfrm>
          <a:prstGeom prst="ellipse">
            <a:avLst/>
          </a:prstGeom>
          <a:solidFill>
            <a:srgbClr val="005EB8"/>
          </a:solidFill>
          <a:ln/>
        </p:spPr>
        <p:txBody>
          <a:bodyPr/>
          <a:lstStyle/>
          <a:p>
            <a:endParaRPr lang="en-GB"/>
          </a:p>
        </p:txBody>
      </p:sp>
      <p:pic>
        <p:nvPicPr>
          <p:cNvPr id="18" name="Image 2" descr="preencoded.png"/>
          <p:cNvPicPr>
            <a:picLocks noChangeAspect="1"/>
          </p:cNvPicPr>
          <p:nvPr/>
        </p:nvPicPr>
        <p:blipFill>
          <a:blip r:embed="rId5"/>
          <a:stretch>
            <a:fillRect/>
          </a:stretch>
        </p:blipFill>
        <p:spPr>
          <a:xfrm>
            <a:off x="6473952" y="2240280"/>
            <a:ext cx="219456" cy="219456"/>
          </a:xfrm>
          <a:prstGeom prst="rect">
            <a:avLst/>
          </a:prstGeom>
        </p:spPr>
      </p:pic>
      <p:sp>
        <p:nvSpPr>
          <p:cNvPr id="19" name="Text 14"/>
          <p:cNvSpPr/>
          <p:nvPr/>
        </p:nvSpPr>
        <p:spPr>
          <a:xfrm>
            <a:off x="6355080" y="2697480"/>
            <a:ext cx="2194560" cy="502920"/>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Prescription management</a:t>
            </a:r>
            <a:endParaRPr lang="en-US" sz="1300" dirty="0"/>
          </a:p>
        </p:txBody>
      </p:sp>
      <p:sp>
        <p:nvSpPr>
          <p:cNvPr id="20" name="Text 15"/>
          <p:cNvSpPr/>
          <p:nvPr/>
        </p:nvSpPr>
        <p:spPr>
          <a:xfrm>
            <a:off x="6355080" y="3200400"/>
            <a:ext cx="2194560" cy="548640"/>
          </a:xfrm>
          <a:prstGeom prst="rect">
            <a:avLst/>
          </a:prstGeom>
          <a:noFill/>
          <a:ln/>
        </p:spPr>
        <p:txBody>
          <a:bodyPr wrap="square" lIns="0" tIns="0" rIns="0" bIns="0" rtlCol="0" anchor="ctr"/>
          <a:lstStyle/>
          <a:p>
            <a:pPr marL="0" indent="0">
              <a:buNone/>
            </a:pPr>
            <a:r>
              <a:rPr lang="en-US" sz="1050" dirty="0">
                <a:solidFill>
                  <a:srgbClr val="CADCFC"/>
                </a:solidFill>
                <a:latin typeface="Calibri" pitchFamily="34" charset="0"/>
                <a:ea typeface="Calibri" pitchFamily="34" charset="-122"/>
                <a:cs typeface="Calibri" pitchFamily="34" charset="-120"/>
              </a:rPr>
              <a:t>Prescription management in appropriate circumstances.</a:t>
            </a:r>
            <a:endParaRPr lang="en-US" sz="1050" dirty="0"/>
          </a:p>
        </p:txBody>
      </p:sp>
      <p:sp>
        <p:nvSpPr>
          <p:cNvPr id="21" name="Text 16"/>
          <p:cNvSpPr/>
          <p:nvPr/>
        </p:nvSpPr>
        <p:spPr>
          <a:xfrm>
            <a:off x="457200" y="4023360"/>
            <a:ext cx="8229600" cy="54864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Why this matters: </a:t>
            </a:r>
            <a:r>
              <a:rPr lang="en-US" sz="1250" dirty="0">
                <a:solidFill>
                  <a:srgbClr val="CADCFC"/>
                </a:solidFill>
                <a:latin typeface="Calibri" pitchFamily="34" charset="0"/>
                <a:ea typeface="Calibri" pitchFamily="34" charset="-122"/>
                <a:cs typeface="Calibri" pitchFamily="34" charset="-120"/>
              </a:rPr>
              <a:t>this is the start of pharmacists using prescribing skills routinely in community pharmacy. Quicker treatment, access for patients and a new clinical income stream for the pharmacy.</a:t>
            </a:r>
            <a:endParaRPr lang="en-US" sz="1250" dirty="0"/>
          </a:p>
        </p:txBody>
      </p:sp>
      <p:sp>
        <p:nvSpPr>
          <p:cNvPr id="22" name="Text 17"/>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23" name="Text 18"/>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7 / 27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INDEPENDENT PRESCRIBING</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How IP Will Be Paid: 3 Funding Streams</a:t>
            </a:r>
            <a:endParaRPr lang="en-US" sz="2800" dirty="0"/>
          </a:p>
        </p:txBody>
      </p:sp>
      <p:sp>
        <p:nvSpPr>
          <p:cNvPr id="4" name="Shape 2"/>
          <p:cNvSpPr/>
          <p:nvPr/>
        </p:nvSpPr>
        <p:spPr>
          <a:xfrm>
            <a:off x="457200" y="1371600"/>
            <a:ext cx="4663440" cy="914400"/>
          </a:xfrm>
          <a:prstGeom prst="roundRect">
            <a:avLst>
              <a:gd name="adj" fmla="val 6000"/>
            </a:avLst>
          </a:prstGeom>
          <a:solidFill>
            <a:srgbClr val="E8F1FA"/>
          </a:solidFill>
          <a:ln/>
        </p:spPr>
        <p:txBody>
          <a:bodyPr/>
          <a:lstStyle/>
          <a:p>
            <a:endParaRPr lang="en-GB"/>
          </a:p>
        </p:txBody>
      </p:sp>
      <p:sp>
        <p:nvSpPr>
          <p:cNvPr id="5" name="Shape 3"/>
          <p:cNvSpPr/>
          <p:nvPr/>
        </p:nvSpPr>
        <p:spPr>
          <a:xfrm>
            <a:off x="640080" y="1627632"/>
            <a:ext cx="402336" cy="402336"/>
          </a:xfrm>
          <a:prstGeom prst="ellipse">
            <a:avLst/>
          </a:prstGeom>
          <a:solidFill>
            <a:srgbClr val="005EB8"/>
          </a:solidFill>
          <a:ln/>
        </p:spPr>
        <p:txBody>
          <a:bodyPr/>
          <a:lstStyle/>
          <a:p>
            <a:endParaRPr lang="en-GB"/>
          </a:p>
        </p:txBody>
      </p:sp>
      <p:sp>
        <p:nvSpPr>
          <p:cNvPr id="6" name="Text 4"/>
          <p:cNvSpPr/>
          <p:nvPr/>
        </p:nvSpPr>
        <p:spPr>
          <a:xfrm>
            <a:off x="640080" y="1627632"/>
            <a:ext cx="402336" cy="402336"/>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1</a:t>
            </a:r>
            <a:endParaRPr lang="en-US" sz="1600" dirty="0"/>
          </a:p>
        </p:txBody>
      </p:sp>
      <p:sp>
        <p:nvSpPr>
          <p:cNvPr id="7" name="Text 5"/>
          <p:cNvSpPr/>
          <p:nvPr/>
        </p:nvSpPr>
        <p:spPr>
          <a:xfrm>
            <a:off x="1170432" y="1463040"/>
            <a:ext cx="1188720" cy="731520"/>
          </a:xfrm>
          <a:prstGeom prst="rect">
            <a:avLst/>
          </a:prstGeom>
          <a:noFill/>
          <a:ln/>
        </p:spPr>
        <p:txBody>
          <a:bodyPr wrap="square" lIns="0" tIns="0" rIns="0" bIns="0" rtlCol="0" anchor="ctr"/>
          <a:lstStyle/>
          <a:p>
            <a:pPr marL="0" indent="0">
              <a:buNone/>
            </a:pPr>
            <a:r>
              <a:rPr lang="en-US" sz="2100" b="1" dirty="0">
                <a:solidFill>
                  <a:srgbClr val="003087"/>
                </a:solidFill>
                <a:latin typeface="Trebuchet MS" pitchFamily="34" charset="0"/>
                <a:ea typeface="Trebuchet MS" pitchFamily="34" charset="-122"/>
                <a:cs typeface="Trebuchet MS" pitchFamily="34" charset="-120"/>
              </a:rPr>
              <a:t>£500</a:t>
            </a:r>
            <a:endParaRPr lang="en-US" sz="2100" dirty="0"/>
          </a:p>
        </p:txBody>
      </p:sp>
      <p:sp>
        <p:nvSpPr>
          <p:cNvPr id="8" name="Text 6"/>
          <p:cNvSpPr/>
          <p:nvPr/>
        </p:nvSpPr>
        <p:spPr>
          <a:xfrm>
            <a:off x="2377440" y="1444752"/>
            <a:ext cx="2651760" cy="786384"/>
          </a:xfrm>
          <a:prstGeom prst="rect">
            <a:avLst/>
          </a:prstGeom>
          <a:noFill/>
          <a:ln/>
        </p:spPr>
        <p:txBody>
          <a:bodyPr wrap="square" lIns="0" tIns="0" rIns="0" bIns="0" rtlCol="0" anchor="ctr"/>
          <a:lstStyle/>
          <a:p>
            <a:pPr marL="0" indent="0">
              <a:buNone/>
            </a:pPr>
            <a:r>
              <a:rPr lang="en-US" sz="1200" b="1" dirty="0">
                <a:solidFill>
                  <a:srgbClr val="003087"/>
                </a:solidFill>
                <a:latin typeface="Calibri" pitchFamily="34" charset="0"/>
                <a:ea typeface="Calibri" pitchFamily="34" charset="-122"/>
                <a:cs typeface="Calibri" pitchFamily="34" charset="-120"/>
              </a:rPr>
              <a:t>One-off set-up fee</a:t>
            </a:r>
            <a:endParaRPr lang="en-US" sz="1200" dirty="0"/>
          </a:p>
          <a:p>
            <a:pPr marL="0" indent="0">
              <a:buNone/>
            </a:pPr>
            <a:r>
              <a:rPr lang="en-US" sz="1000" dirty="0">
                <a:solidFill>
                  <a:srgbClr val="212B32"/>
                </a:solidFill>
                <a:latin typeface="Calibri" pitchFamily="34" charset="0"/>
                <a:ea typeface="Calibri" pitchFamily="34" charset="-122"/>
                <a:cs typeface="Calibri" pitchFamily="34" charset="-120"/>
              </a:rPr>
              <a:t>Paid once you've signed up to deliver the services and have a confirmed go-live date with an assured EPS system provider.</a:t>
            </a:r>
            <a:endParaRPr lang="en-US" sz="1200" dirty="0"/>
          </a:p>
        </p:txBody>
      </p:sp>
      <p:sp>
        <p:nvSpPr>
          <p:cNvPr id="9" name="Shape 7"/>
          <p:cNvSpPr/>
          <p:nvPr/>
        </p:nvSpPr>
        <p:spPr>
          <a:xfrm>
            <a:off x="457200" y="2404872"/>
            <a:ext cx="4663440" cy="914400"/>
          </a:xfrm>
          <a:prstGeom prst="roundRect">
            <a:avLst>
              <a:gd name="adj" fmla="val 6000"/>
            </a:avLst>
          </a:prstGeom>
          <a:solidFill>
            <a:srgbClr val="E8F1FA"/>
          </a:solidFill>
          <a:ln/>
        </p:spPr>
        <p:txBody>
          <a:bodyPr/>
          <a:lstStyle/>
          <a:p>
            <a:endParaRPr lang="en-GB"/>
          </a:p>
        </p:txBody>
      </p:sp>
      <p:sp>
        <p:nvSpPr>
          <p:cNvPr id="10" name="Shape 8"/>
          <p:cNvSpPr/>
          <p:nvPr/>
        </p:nvSpPr>
        <p:spPr>
          <a:xfrm>
            <a:off x="640080" y="2660904"/>
            <a:ext cx="402336" cy="402336"/>
          </a:xfrm>
          <a:prstGeom prst="ellipse">
            <a:avLst/>
          </a:prstGeom>
          <a:solidFill>
            <a:srgbClr val="005EB8"/>
          </a:solidFill>
          <a:ln/>
        </p:spPr>
        <p:txBody>
          <a:bodyPr/>
          <a:lstStyle/>
          <a:p>
            <a:endParaRPr lang="en-GB"/>
          </a:p>
        </p:txBody>
      </p:sp>
      <p:sp>
        <p:nvSpPr>
          <p:cNvPr id="11" name="Text 9"/>
          <p:cNvSpPr/>
          <p:nvPr/>
        </p:nvSpPr>
        <p:spPr>
          <a:xfrm>
            <a:off x="640080" y="2660904"/>
            <a:ext cx="402336" cy="402336"/>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2</a:t>
            </a:r>
            <a:endParaRPr lang="en-US" sz="1600" dirty="0"/>
          </a:p>
        </p:txBody>
      </p:sp>
      <p:sp>
        <p:nvSpPr>
          <p:cNvPr id="12" name="Text 10"/>
          <p:cNvSpPr/>
          <p:nvPr/>
        </p:nvSpPr>
        <p:spPr>
          <a:xfrm>
            <a:off x="1170432" y="2496312"/>
            <a:ext cx="1188720" cy="731520"/>
          </a:xfrm>
          <a:prstGeom prst="rect">
            <a:avLst/>
          </a:prstGeom>
          <a:noFill/>
          <a:ln/>
        </p:spPr>
        <p:txBody>
          <a:bodyPr wrap="square" lIns="0" tIns="0" rIns="0" bIns="0" rtlCol="0" anchor="ctr"/>
          <a:lstStyle/>
          <a:p>
            <a:pPr marL="0" indent="0">
              <a:buNone/>
            </a:pPr>
            <a:r>
              <a:rPr lang="en-US" sz="2100" b="1" dirty="0">
                <a:solidFill>
                  <a:srgbClr val="003087"/>
                </a:solidFill>
                <a:latin typeface="Trebuchet MS" pitchFamily="34" charset="0"/>
                <a:ea typeface="Trebuchet MS" pitchFamily="34" charset="-122"/>
                <a:cs typeface="Trebuchet MS" pitchFamily="34" charset="-120"/>
              </a:rPr>
              <a:t>£525</a:t>
            </a:r>
            <a:endParaRPr lang="en-US" sz="2100" dirty="0"/>
          </a:p>
        </p:txBody>
      </p:sp>
      <p:sp>
        <p:nvSpPr>
          <p:cNvPr id="13" name="Text 11"/>
          <p:cNvSpPr/>
          <p:nvPr/>
        </p:nvSpPr>
        <p:spPr>
          <a:xfrm>
            <a:off x="2377440" y="2478024"/>
            <a:ext cx="2651760" cy="786384"/>
          </a:xfrm>
          <a:prstGeom prst="rect">
            <a:avLst/>
          </a:prstGeom>
          <a:noFill/>
          <a:ln/>
        </p:spPr>
        <p:txBody>
          <a:bodyPr wrap="square" lIns="0" tIns="0" rIns="0" bIns="0" rtlCol="0" anchor="ctr"/>
          <a:lstStyle/>
          <a:p>
            <a:pPr marL="0" indent="0">
              <a:buNone/>
            </a:pPr>
            <a:r>
              <a:rPr lang="en-US" sz="1200" b="1" dirty="0">
                <a:solidFill>
                  <a:srgbClr val="003087"/>
                </a:solidFill>
                <a:latin typeface="Calibri" pitchFamily="34" charset="0"/>
                <a:ea typeface="Calibri" pitchFamily="34" charset="-122"/>
                <a:cs typeface="Calibri" pitchFamily="34" charset="-120"/>
              </a:rPr>
              <a:t>Monthly infrastructure fee</a:t>
            </a:r>
            <a:endParaRPr lang="en-US" sz="1200" dirty="0"/>
          </a:p>
          <a:p>
            <a:pPr marL="0" indent="0">
              <a:buNone/>
            </a:pPr>
            <a:r>
              <a:rPr lang="en-US" sz="1000" dirty="0">
                <a:solidFill>
                  <a:srgbClr val="212B32"/>
                </a:solidFill>
                <a:latin typeface="Calibri" pitchFamily="34" charset="0"/>
                <a:ea typeface="Calibri" pitchFamily="34" charset="-122"/>
                <a:cs typeface="Calibri" pitchFamily="34" charset="-120"/>
              </a:rPr>
              <a:t>A recurring monthly payment supporting the cost of delivering the IP service.</a:t>
            </a:r>
            <a:endParaRPr lang="en-US" sz="1200" dirty="0"/>
          </a:p>
        </p:txBody>
      </p:sp>
      <p:sp>
        <p:nvSpPr>
          <p:cNvPr id="14" name="Shape 12"/>
          <p:cNvSpPr/>
          <p:nvPr/>
        </p:nvSpPr>
        <p:spPr>
          <a:xfrm>
            <a:off x="457200" y="3438144"/>
            <a:ext cx="4663440" cy="914400"/>
          </a:xfrm>
          <a:prstGeom prst="roundRect">
            <a:avLst>
              <a:gd name="adj" fmla="val 6000"/>
            </a:avLst>
          </a:prstGeom>
          <a:solidFill>
            <a:srgbClr val="E8F1FA"/>
          </a:solidFill>
          <a:ln/>
        </p:spPr>
        <p:txBody>
          <a:bodyPr/>
          <a:lstStyle/>
          <a:p>
            <a:endParaRPr lang="en-GB"/>
          </a:p>
        </p:txBody>
      </p:sp>
      <p:sp>
        <p:nvSpPr>
          <p:cNvPr id="15" name="Shape 13"/>
          <p:cNvSpPr/>
          <p:nvPr/>
        </p:nvSpPr>
        <p:spPr>
          <a:xfrm>
            <a:off x="640080" y="3694176"/>
            <a:ext cx="402336" cy="402336"/>
          </a:xfrm>
          <a:prstGeom prst="ellipse">
            <a:avLst/>
          </a:prstGeom>
          <a:solidFill>
            <a:srgbClr val="005EB8"/>
          </a:solidFill>
          <a:ln/>
        </p:spPr>
        <p:txBody>
          <a:bodyPr/>
          <a:lstStyle/>
          <a:p>
            <a:endParaRPr lang="en-GB"/>
          </a:p>
        </p:txBody>
      </p:sp>
      <p:sp>
        <p:nvSpPr>
          <p:cNvPr id="16" name="Text 14"/>
          <p:cNvSpPr/>
          <p:nvPr/>
        </p:nvSpPr>
        <p:spPr>
          <a:xfrm>
            <a:off x="640080" y="3694176"/>
            <a:ext cx="402336" cy="402336"/>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3</a:t>
            </a:r>
            <a:endParaRPr lang="en-US" sz="1600" dirty="0"/>
          </a:p>
        </p:txBody>
      </p:sp>
      <p:sp>
        <p:nvSpPr>
          <p:cNvPr id="17" name="Text 15"/>
          <p:cNvSpPr/>
          <p:nvPr/>
        </p:nvSpPr>
        <p:spPr>
          <a:xfrm>
            <a:off x="1170432" y="3529584"/>
            <a:ext cx="1188720" cy="731520"/>
          </a:xfrm>
          <a:prstGeom prst="rect">
            <a:avLst/>
          </a:prstGeom>
          <a:noFill/>
          <a:ln/>
        </p:spPr>
        <p:txBody>
          <a:bodyPr wrap="square" lIns="0" tIns="0" rIns="0" bIns="0" rtlCol="0" anchor="ctr"/>
          <a:lstStyle/>
          <a:p>
            <a:pPr marL="0" indent="0">
              <a:buNone/>
            </a:pPr>
            <a:r>
              <a:rPr lang="en-US" sz="1600" b="1" dirty="0">
                <a:solidFill>
                  <a:srgbClr val="003087"/>
                </a:solidFill>
                <a:latin typeface="Trebuchet MS" pitchFamily="34" charset="0"/>
                <a:ea typeface="Trebuchet MS" pitchFamily="34" charset="-122"/>
                <a:cs typeface="Trebuchet MS" pitchFamily="34" charset="-120"/>
              </a:rPr>
              <a:t>£17–£25</a:t>
            </a:r>
            <a:endParaRPr lang="en-US" sz="1600" dirty="0"/>
          </a:p>
        </p:txBody>
      </p:sp>
      <p:sp>
        <p:nvSpPr>
          <p:cNvPr id="18" name="Text 16"/>
          <p:cNvSpPr/>
          <p:nvPr/>
        </p:nvSpPr>
        <p:spPr>
          <a:xfrm>
            <a:off x="2377440" y="3511296"/>
            <a:ext cx="2651760" cy="786384"/>
          </a:xfrm>
          <a:prstGeom prst="rect">
            <a:avLst/>
          </a:prstGeom>
          <a:noFill/>
          <a:ln/>
        </p:spPr>
        <p:txBody>
          <a:bodyPr wrap="square" lIns="0" tIns="0" rIns="0" bIns="0" rtlCol="0" anchor="ctr"/>
          <a:lstStyle/>
          <a:p>
            <a:pPr marL="0" indent="0">
              <a:buNone/>
            </a:pPr>
            <a:r>
              <a:rPr lang="en-US" sz="1200" b="1" dirty="0">
                <a:solidFill>
                  <a:srgbClr val="003087"/>
                </a:solidFill>
                <a:latin typeface="Calibri" pitchFamily="34" charset="0"/>
                <a:ea typeface="Calibri" pitchFamily="34" charset="-122"/>
                <a:cs typeface="Calibri" pitchFamily="34" charset="-120"/>
              </a:rPr>
              <a:t>Consultation fees</a:t>
            </a:r>
            <a:endParaRPr lang="en-US" sz="1200" dirty="0"/>
          </a:p>
          <a:p>
            <a:pPr marL="0" indent="0">
              <a:buNone/>
            </a:pPr>
            <a:r>
              <a:rPr lang="en-US" sz="1000" dirty="0">
                <a:solidFill>
                  <a:srgbClr val="212B32"/>
                </a:solidFill>
                <a:latin typeface="Calibri" pitchFamily="34" charset="0"/>
                <a:ea typeface="Calibri" pitchFamily="34" charset="-122"/>
                <a:cs typeface="Calibri" pitchFamily="34" charset="-120"/>
              </a:rPr>
              <a:t>Per-consultation fees, aligned with existing PGD rates (see right).</a:t>
            </a:r>
            <a:endParaRPr lang="en-US" sz="1200" dirty="0"/>
          </a:p>
        </p:txBody>
      </p:sp>
      <p:sp>
        <p:nvSpPr>
          <p:cNvPr id="19" name="Text 17"/>
          <p:cNvSpPr/>
          <p:nvPr/>
        </p:nvSpPr>
        <p:spPr>
          <a:xfrm>
            <a:off x="5394960" y="1371600"/>
            <a:ext cx="3291840" cy="274320"/>
          </a:xfrm>
          <a:prstGeom prst="rect">
            <a:avLst/>
          </a:prstGeom>
          <a:noFill/>
          <a:ln/>
        </p:spPr>
        <p:txBody>
          <a:bodyPr wrap="square" lIns="0" tIns="0" rIns="0" bIns="0" rtlCol="0" anchor="ctr"/>
          <a:lstStyle/>
          <a:p>
            <a:pPr marL="0" indent="0">
              <a:buNone/>
            </a:pPr>
            <a:r>
              <a:rPr lang="en-US" sz="1400" b="1" dirty="0">
                <a:solidFill>
                  <a:srgbClr val="003087"/>
                </a:solidFill>
                <a:latin typeface="Trebuchet MS" pitchFamily="34" charset="0"/>
                <a:ea typeface="Trebuchet MS" pitchFamily="34" charset="-122"/>
                <a:cs typeface="Trebuchet MS" pitchFamily="34" charset="-120"/>
              </a:rPr>
              <a:t>Consultation fees in detail</a:t>
            </a:r>
            <a:endParaRPr lang="en-US" sz="1400" dirty="0"/>
          </a:p>
        </p:txBody>
      </p:sp>
      <p:graphicFrame>
        <p:nvGraphicFramePr>
          <p:cNvPr id="20" name="Table 0"/>
          <p:cNvGraphicFramePr>
            <a:graphicFrameLocks noGrp="1"/>
          </p:cNvGraphicFramePr>
          <p:nvPr>
            <p:extLst>
              <p:ext uri="{D42A27DB-BD31-4B8C-83A1-F6EECF244321}">
                <p14:modId xmlns:p14="http://schemas.microsoft.com/office/powerpoint/2010/main" val="1579011935"/>
              </p:ext>
            </p:extLst>
          </p:nvPr>
        </p:nvGraphicFramePr>
        <p:xfrm>
          <a:off x="5394960" y="1719072"/>
          <a:ext cx="3291840" cy="1563624"/>
        </p:xfrm>
        <a:graphic>
          <a:graphicData uri="http://schemas.openxmlformats.org/drawingml/2006/table">
            <a:tbl>
              <a:tblPr/>
              <a:tblGrid>
                <a:gridCol w="2560320">
                  <a:extLst>
                    <a:ext uri="{9D8B030D-6E8A-4147-A177-3AD203B41FA5}">
                      <a16:colId xmlns:a16="http://schemas.microsoft.com/office/drawing/2014/main" val="20000"/>
                    </a:ext>
                  </a:extLst>
                </a:gridCol>
                <a:gridCol w="731520">
                  <a:extLst>
                    <a:ext uri="{9D8B030D-6E8A-4147-A177-3AD203B41FA5}">
                      <a16:colId xmlns:a16="http://schemas.microsoft.com/office/drawing/2014/main" val="20001"/>
                    </a:ext>
                  </a:extLst>
                </a:gridCol>
              </a:tblGrid>
              <a:tr h="384048">
                <a:tc>
                  <a:txBody>
                    <a:bodyPr/>
                    <a:lstStyle/>
                    <a:p>
                      <a:pPr marL="0" indent="0">
                        <a:buNone/>
                      </a:pPr>
                      <a:r>
                        <a:rPr lang="en-US" sz="1050" b="1" dirty="0">
                          <a:solidFill>
                            <a:srgbClr val="FFFFFF"/>
                          </a:solidFill>
                          <a:latin typeface="Calibri" pitchFamily="34" charset="0"/>
                          <a:ea typeface="Calibri" pitchFamily="34" charset="-122"/>
                          <a:cs typeface="Calibri" pitchFamily="34" charset="-120"/>
                        </a:rPr>
                        <a:t>Consultation type</a:t>
                      </a:r>
                      <a:endParaRPr lang="en-US" sz="1050" dirty="0">
                        <a:latin typeface="Calibri" charset="0"/>
                        <a:ea typeface="Calibri" charset="0"/>
                        <a:cs typeface="Calibri" charset="0"/>
                      </a:endParaRPr>
                    </a:p>
                  </a:txBody>
                  <a:tcPr marL="45720" marR="45720"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005EB8"/>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Fee</a:t>
                      </a:r>
                      <a:endParaRPr lang="en-US" sz="1050" dirty="0">
                        <a:latin typeface="Calibri" charset="0"/>
                        <a:ea typeface="Calibri" charset="0"/>
                        <a:cs typeface="Calibri" charset="0"/>
                      </a:endParaRPr>
                    </a:p>
                  </a:txBody>
                  <a:tcPr marL="45720" marR="45720"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005EB8"/>
                    </a:solidFill>
                  </a:tcPr>
                </a:tc>
                <a:extLst>
                  <a:ext uri="{0D108BD9-81ED-4DB2-BD59-A6C34878D82A}">
                    <a16:rowId xmlns:a16="http://schemas.microsoft.com/office/drawing/2014/main" val="10000"/>
                  </a:ext>
                </a:extLst>
              </a:tr>
              <a:tr h="384048">
                <a:tc>
                  <a:txBody>
                    <a:bodyPr/>
                    <a:lstStyle/>
                    <a:p>
                      <a:pPr marL="0" indent="0">
                        <a:buNone/>
                      </a:pPr>
                      <a:r>
                        <a:rPr lang="en-US" sz="1050" dirty="0">
                          <a:solidFill>
                            <a:srgbClr val="212B32"/>
                          </a:solidFill>
                          <a:latin typeface="Calibri" pitchFamily="34" charset="0"/>
                          <a:ea typeface="Calibri" pitchFamily="34" charset="-122"/>
                          <a:cs typeface="Calibri" pitchFamily="34" charset="-120"/>
                        </a:rPr>
                        <a:t>Pharmacy First clinical pathways (incl. new IP pathways &amp; minor illness)</a:t>
                      </a:r>
                      <a:endParaRPr lang="en-US" sz="1050" dirty="0">
                        <a:latin typeface="Calibri" charset="0"/>
                        <a:ea typeface="Calibri" charset="0"/>
                        <a:cs typeface="Calibri" charset="0"/>
                      </a:endParaRPr>
                    </a:p>
                  </a:txBody>
                  <a:tcPr marL="45720" marR="45720"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tc>
                  <a:txBody>
                    <a:bodyPr/>
                    <a:lstStyle/>
                    <a:p>
                      <a:pPr marL="0" indent="0" algn="ctr">
                        <a:buNone/>
                      </a:pPr>
                      <a:r>
                        <a:rPr lang="en-US" sz="1050" b="1" dirty="0">
                          <a:solidFill>
                            <a:srgbClr val="003087"/>
                          </a:solidFill>
                          <a:latin typeface="Calibri" pitchFamily="34" charset="0"/>
                          <a:ea typeface="Calibri" pitchFamily="34" charset="-122"/>
                          <a:cs typeface="Calibri" pitchFamily="34" charset="-120"/>
                        </a:rPr>
                        <a:t>£17</a:t>
                      </a:r>
                      <a:endParaRPr lang="en-US" sz="1050" dirty="0">
                        <a:latin typeface="Calibri" charset="0"/>
                        <a:ea typeface="Calibri" charset="0"/>
                        <a:cs typeface="Calibri" charset="0"/>
                      </a:endParaRPr>
                    </a:p>
                  </a:txBody>
                  <a:tcPr marL="45720" marR="45720"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extLst>
                  <a:ext uri="{0D108BD9-81ED-4DB2-BD59-A6C34878D82A}">
                    <a16:rowId xmlns:a16="http://schemas.microsoft.com/office/drawing/2014/main" val="10001"/>
                  </a:ext>
                </a:extLst>
              </a:tr>
              <a:tr h="384048">
                <a:tc>
                  <a:txBody>
                    <a:bodyPr/>
                    <a:lstStyle/>
                    <a:p>
                      <a:pPr marL="0" indent="0">
                        <a:buNone/>
                      </a:pPr>
                      <a:r>
                        <a:rPr lang="en-US" sz="1050" dirty="0">
                          <a:solidFill>
                            <a:srgbClr val="212B32"/>
                          </a:solidFill>
                          <a:latin typeface="Calibri" pitchFamily="34" charset="0"/>
                          <a:ea typeface="Calibri" pitchFamily="34" charset="-122"/>
                          <a:cs typeface="Calibri" pitchFamily="34" charset="-120"/>
                        </a:rPr>
                        <a:t>Contraception — initiation / ongoing</a:t>
                      </a:r>
                      <a:endParaRPr lang="en-US" sz="1050" dirty="0">
                        <a:latin typeface="Calibri" charset="0"/>
                        <a:ea typeface="Calibri" charset="0"/>
                        <a:cs typeface="Calibri" charset="0"/>
                      </a:endParaRPr>
                    </a:p>
                  </a:txBody>
                  <a:tcPr marL="45720" marR="45720"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tc>
                  <a:txBody>
                    <a:bodyPr/>
                    <a:lstStyle/>
                    <a:p>
                      <a:pPr marL="0" indent="0" algn="ctr">
                        <a:buNone/>
                      </a:pPr>
                      <a:r>
                        <a:rPr lang="en-US" sz="1050" b="1" dirty="0">
                          <a:solidFill>
                            <a:srgbClr val="003087"/>
                          </a:solidFill>
                          <a:latin typeface="Calibri" pitchFamily="34" charset="0"/>
                          <a:ea typeface="Calibri" pitchFamily="34" charset="-122"/>
                          <a:cs typeface="Calibri" pitchFamily="34" charset="-120"/>
                        </a:rPr>
                        <a:t>£25</a:t>
                      </a:r>
                      <a:endParaRPr lang="en-US" sz="1050" dirty="0">
                        <a:latin typeface="Calibri" charset="0"/>
                        <a:ea typeface="Calibri" charset="0"/>
                        <a:cs typeface="Calibri" charset="0"/>
                      </a:endParaRPr>
                    </a:p>
                  </a:txBody>
                  <a:tcPr marL="45720" marR="45720"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solidFill>
                      <a:srgbClr val="E8F1FA"/>
                    </a:solidFill>
                  </a:tcPr>
                </a:tc>
                <a:extLst>
                  <a:ext uri="{0D108BD9-81ED-4DB2-BD59-A6C34878D82A}">
                    <a16:rowId xmlns:a16="http://schemas.microsoft.com/office/drawing/2014/main" val="10002"/>
                  </a:ext>
                </a:extLst>
              </a:tr>
              <a:tr h="384048">
                <a:tc>
                  <a:txBody>
                    <a:bodyPr/>
                    <a:lstStyle/>
                    <a:p>
                      <a:pPr marL="0" indent="0">
                        <a:buNone/>
                      </a:pPr>
                      <a:r>
                        <a:rPr lang="en-US" sz="1050" dirty="0">
                          <a:solidFill>
                            <a:srgbClr val="212B32"/>
                          </a:solidFill>
                          <a:latin typeface="Calibri" pitchFamily="34" charset="0"/>
                          <a:ea typeface="Calibri" pitchFamily="34" charset="-122"/>
                          <a:cs typeface="Calibri" pitchFamily="34" charset="-120"/>
                        </a:rPr>
                        <a:t>Emergency hormonal contraception</a:t>
                      </a:r>
                      <a:endParaRPr lang="en-US" sz="1050" dirty="0">
                        <a:latin typeface="Calibri" charset="0"/>
                        <a:ea typeface="Calibri" charset="0"/>
                        <a:cs typeface="Calibri" charset="0"/>
                      </a:endParaRPr>
                    </a:p>
                  </a:txBody>
                  <a:tcPr marL="45720" marR="45720"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tc>
                  <a:txBody>
                    <a:bodyPr/>
                    <a:lstStyle/>
                    <a:p>
                      <a:pPr marL="0" indent="0" algn="ctr">
                        <a:buNone/>
                      </a:pPr>
                      <a:r>
                        <a:rPr lang="en-US" sz="1050" b="1" dirty="0">
                          <a:solidFill>
                            <a:srgbClr val="003087"/>
                          </a:solidFill>
                          <a:latin typeface="Calibri" pitchFamily="34" charset="0"/>
                          <a:ea typeface="Calibri" pitchFamily="34" charset="-122"/>
                          <a:cs typeface="Calibri" pitchFamily="34" charset="-120"/>
                        </a:rPr>
                        <a:t>£20</a:t>
                      </a:r>
                      <a:endParaRPr lang="en-US" sz="1050" dirty="0">
                        <a:latin typeface="Calibri" charset="0"/>
                        <a:ea typeface="Calibri" charset="0"/>
                        <a:cs typeface="Calibri" charset="0"/>
                      </a:endParaRPr>
                    </a:p>
                  </a:txBody>
                  <a:tcPr marL="45720" marR="45720" anchor="ctr">
                    <a:lnL w="9525" cap="flat" cmpd="sng" algn="ctr">
                      <a:solidFill>
                        <a:srgbClr val="C9D6E3"/>
                      </a:solidFill>
                      <a:prstDash val="solid"/>
                      <a:round/>
                      <a:headEnd type="none" w="med" len="med"/>
                      <a:tailEnd type="none" w="med" len="med"/>
                    </a:lnL>
                    <a:lnR w="9525" cap="flat" cmpd="sng" algn="ctr">
                      <a:solidFill>
                        <a:srgbClr val="C9D6E3"/>
                      </a:solidFill>
                      <a:prstDash val="solid"/>
                      <a:round/>
                      <a:headEnd type="none" w="med" len="med"/>
                      <a:tailEnd type="none" w="med" len="med"/>
                    </a:lnR>
                    <a:lnT w="9525" cap="flat" cmpd="sng" algn="ctr">
                      <a:solidFill>
                        <a:srgbClr val="C9D6E3"/>
                      </a:solidFill>
                      <a:prstDash val="solid"/>
                      <a:round/>
                      <a:headEnd type="none" w="med" len="med"/>
                      <a:tailEnd type="none" w="med" len="med"/>
                    </a:lnT>
                    <a:lnB w="9525" cap="flat" cmpd="sng" algn="ctr">
                      <a:solidFill>
                        <a:srgbClr val="C9D6E3"/>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1" name="Text 18"/>
          <p:cNvSpPr/>
          <p:nvPr/>
        </p:nvSpPr>
        <p:spPr>
          <a:xfrm>
            <a:off x="5394960" y="3611880"/>
            <a:ext cx="3291840" cy="914400"/>
          </a:xfrm>
          <a:prstGeom prst="rect">
            <a:avLst/>
          </a:prstGeom>
          <a:noFill/>
          <a:ln/>
        </p:spPr>
        <p:txBody>
          <a:bodyPr wrap="square" lIns="0" tIns="0" rIns="0" bIns="0" rtlCol="0" anchor="ctr"/>
          <a:lstStyle/>
          <a:p>
            <a:pPr marL="0" indent="0">
              <a:buNone/>
            </a:pPr>
            <a:r>
              <a:rPr lang="en-US" sz="1050" b="1" dirty="0">
                <a:solidFill>
                  <a:srgbClr val="003087"/>
                </a:solidFill>
                <a:latin typeface="Calibri" pitchFamily="34" charset="0"/>
                <a:ea typeface="Calibri" pitchFamily="34" charset="-122"/>
                <a:cs typeface="Calibri" pitchFamily="34" charset="-120"/>
              </a:rPr>
              <a:t>Fixed payments stay: </a:t>
            </a:r>
            <a:r>
              <a:rPr lang="en-US" sz="1050" dirty="0">
                <a:solidFill>
                  <a:srgbClr val="212B32"/>
                </a:solidFill>
                <a:latin typeface="Calibri" pitchFamily="34" charset="0"/>
                <a:ea typeface="Calibri" pitchFamily="34" charset="-122"/>
                <a:cs typeface="Calibri" pitchFamily="34" charset="-120"/>
              </a:rPr>
              <a:t>£500/month for 20–29 Pharmacy First consultations, £1,000 for 30+. New IP pathway consultations count towards these thresholds.</a:t>
            </a:r>
            <a:endParaRPr lang="en-US" sz="1050" dirty="0"/>
          </a:p>
        </p:txBody>
      </p:sp>
      <p:sp>
        <p:nvSpPr>
          <p:cNvPr id="22" name="Text 19"/>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23" name="Text 20"/>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8 / 27</a:t>
            </a:r>
            <a:endParaRPr lang="en-US" sz="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92608"/>
            <a:ext cx="8229600" cy="256032"/>
          </a:xfrm>
          <a:prstGeom prst="rect">
            <a:avLst/>
          </a:prstGeom>
          <a:noFill/>
          <a:ln/>
        </p:spPr>
        <p:txBody>
          <a:bodyPr wrap="square" lIns="0" tIns="0" rIns="0" bIns="0" rtlCol="0" anchor="ctr"/>
          <a:lstStyle/>
          <a:p>
            <a:pPr marL="0" indent="0">
              <a:buNone/>
            </a:pPr>
            <a:r>
              <a:rPr lang="en-US" sz="1100" b="1" kern="0" spc="200" dirty="0">
                <a:solidFill>
                  <a:srgbClr val="005EB8"/>
                </a:solidFill>
                <a:latin typeface="Calibri" pitchFamily="34" charset="0"/>
                <a:ea typeface="Calibri" pitchFamily="34" charset="-122"/>
                <a:cs typeface="Calibri" pitchFamily="34" charset="-120"/>
              </a:rPr>
              <a:t>QUALITY &amp; DEVELOPMENT — A £20M SCHEME</a:t>
            </a:r>
            <a:endParaRPr lang="en-US" sz="1100" dirty="0"/>
          </a:p>
        </p:txBody>
      </p:sp>
      <p:sp>
        <p:nvSpPr>
          <p:cNvPr id="3" name="Text 1"/>
          <p:cNvSpPr/>
          <p:nvPr/>
        </p:nvSpPr>
        <p:spPr>
          <a:xfrm>
            <a:off x="457200" y="530352"/>
            <a:ext cx="8229600" cy="566928"/>
          </a:xfrm>
          <a:prstGeom prst="rect">
            <a:avLst/>
          </a:prstGeom>
          <a:noFill/>
          <a:ln/>
        </p:spPr>
        <p:txBody>
          <a:bodyPr wrap="square" lIns="0" tIns="0" rIns="0" bIns="0" rtlCol="0" anchor="ctr"/>
          <a:lstStyle/>
          <a:p>
            <a:pPr marL="0" indent="0">
              <a:buNone/>
            </a:pPr>
            <a:r>
              <a:rPr lang="en-US" sz="2800" b="1" dirty="0">
                <a:solidFill>
                  <a:srgbClr val="003087"/>
                </a:solidFill>
                <a:latin typeface="Trebuchet MS" pitchFamily="34" charset="0"/>
                <a:ea typeface="Trebuchet MS" pitchFamily="34" charset="-122"/>
                <a:cs typeface="Trebuchet MS" pitchFamily="34" charset="-120"/>
              </a:rPr>
              <a:t>Pharmacy Quality Scheme 2026/27</a:t>
            </a:r>
            <a:endParaRPr lang="en-US" sz="2800" dirty="0"/>
          </a:p>
        </p:txBody>
      </p:sp>
      <p:sp>
        <p:nvSpPr>
          <p:cNvPr id="4" name="Shape 2"/>
          <p:cNvSpPr/>
          <p:nvPr/>
        </p:nvSpPr>
        <p:spPr>
          <a:xfrm>
            <a:off x="457200" y="1371600"/>
            <a:ext cx="4069080" cy="1261872"/>
          </a:xfrm>
          <a:prstGeom prst="roundRect">
            <a:avLst>
              <a:gd name="adj" fmla="val 4348"/>
            </a:avLst>
          </a:prstGeom>
          <a:solidFill>
            <a:srgbClr val="E8F1FA"/>
          </a:solidFill>
          <a:ln/>
        </p:spPr>
        <p:txBody>
          <a:bodyPr/>
          <a:lstStyle/>
          <a:p>
            <a:endParaRPr lang="en-GB"/>
          </a:p>
        </p:txBody>
      </p:sp>
      <p:sp>
        <p:nvSpPr>
          <p:cNvPr id="5" name="Shape 3"/>
          <p:cNvSpPr/>
          <p:nvPr/>
        </p:nvSpPr>
        <p:spPr>
          <a:xfrm>
            <a:off x="621792" y="1536192"/>
            <a:ext cx="420624" cy="420624"/>
          </a:xfrm>
          <a:prstGeom prst="ellipse">
            <a:avLst/>
          </a:prstGeom>
          <a:solidFill>
            <a:srgbClr val="FFFFFF"/>
          </a:solidFill>
          <a:ln w="12700">
            <a:solidFill>
              <a:srgbClr val="005EB8"/>
            </a:solidFill>
            <a:prstDash val="solid"/>
          </a:ln>
        </p:spPr>
        <p:txBody>
          <a:bodyPr/>
          <a:lstStyle/>
          <a:p>
            <a:endParaRPr lang="en-GB"/>
          </a:p>
        </p:txBody>
      </p:sp>
      <p:pic>
        <p:nvPicPr>
          <p:cNvPr id="6" name="Image 0" descr="preencoded.png"/>
          <p:cNvPicPr>
            <a:picLocks noChangeAspect="1"/>
          </p:cNvPicPr>
          <p:nvPr/>
        </p:nvPicPr>
        <p:blipFill>
          <a:blip r:embed="rId3"/>
          <a:stretch>
            <a:fillRect/>
          </a:stretch>
        </p:blipFill>
        <p:spPr>
          <a:xfrm>
            <a:off x="726948" y="1641348"/>
            <a:ext cx="210312" cy="210312"/>
          </a:xfrm>
          <a:prstGeom prst="rect">
            <a:avLst/>
          </a:prstGeom>
        </p:spPr>
      </p:pic>
      <p:sp>
        <p:nvSpPr>
          <p:cNvPr id="7" name="Text 4"/>
          <p:cNvSpPr/>
          <p:nvPr/>
        </p:nvSpPr>
        <p:spPr>
          <a:xfrm>
            <a:off x="1170432" y="1481328"/>
            <a:ext cx="3246120" cy="292608"/>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Palliative &amp; end-of-life care</a:t>
            </a:r>
            <a:endParaRPr lang="en-US" sz="1250" dirty="0"/>
          </a:p>
        </p:txBody>
      </p:sp>
      <p:sp>
        <p:nvSpPr>
          <p:cNvPr id="8" name="Text 5"/>
          <p:cNvSpPr/>
          <p:nvPr/>
        </p:nvSpPr>
        <p:spPr>
          <a:xfrm>
            <a:off x="1170432" y="1773936"/>
            <a:ext cx="3246120" cy="822960"/>
          </a:xfrm>
          <a:prstGeom prst="rect">
            <a:avLst/>
          </a:prstGeom>
          <a:noFill/>
          <a:ln/>
        </p:spPr>
        <p:txBody>
          <a:bodyPr wrap="square" lIns="0" tIns="0" rIns="0" bIns="0" rtlCol="0" anchor="ctr"/>
          <a:lstStyle/>
          <a:p>
            <a:pPr marL="0" indent="0">
              <a:buNone/>
            </a:pPr>
            <a:r>
              <a:rPr lang="en-US" sz="980" dirty="0">
                <a:solidFill>
                  <a:srgbClr val="212B32"/>
                </a:solidFill>
                <a:latin typeface="Calibri" pitchFamily="34" charset="0"/>
                <a:ea typeface="Calibri" pitchFamily="34" charset="-122"/>
                <a:cs typeface="Calibri" pitchFamily="34" charset="-120"/>
              </a:rPr>
              <a:t>Renewed — now a gateway requirement, plus a short survey co-designed with CPE.</a:t>
            </a:r>
            <a:endParaRPr lang="en-US" sz="980" dirty="0"/>
          </a:p>
        </p:txBody>
      </p:sp>
      <p:sp>
        <p:nvSpPr>
          <p:cNvPr id="9" name="Shape 6"/>
          <p:cNvSpPr/>
          <p:nvPr/>
        </p:nvSpPr>
        <p:spPr>
          <a:xfrm>
            <a:off x="4709160" y="1371600"/>
            <a:ext cx="4069080" cy="1261872"/>
          </a:xfrm>
          <a:prstGeom prst="roundRect">
            <a:avLst>
              <a:gd name="adj" fmla="val 4348"/>
            </a:avLst>
          </a:prstGeom>
          <a:solidFill>
            <a:srgbClr val="E8F1FA"/>
          </a:solidFill>
          <a:ln/>
        </p:spPr>
        <p:txBody>
          <a:bodyPr/>
          <a:lstStyle/>
          <a:p>
            <a:endParaRPr lang="en-GB"/>
          </a:p>
        </p:txBody>
      </p:sp>
      <p:sp>
        <p:nvSpPr>
          <p:cNvPr id="10" name="Shape 7"/>
          <p:cNvSpPr/>
          <p:nvPr/>
        </p:nvSpPr>
        <p:spPr>
          <a:xfrm>
            <a:off x="4873752" y="1536192"/>
            <a:ext cx="420624" cy="420624"/>
          </a:xfrm>
          <a:prstGeom prst="ellipse">
            <a:avLst/>
          </a:prstGeom>
          <a:solidFill>
            <a:srgbClr val="FFFFFF"/>
          </a:solidFill>
          <a:ln w="12700">
            <a:solidFill>
              <a:srgbClr val="005EB8"/>
            </a:solidFill>
            <a:prstDash val="solid"/>
          </a:ln>
        </p:spPr>
        <p:txBody>
          <a:bodyPr/>
          <a:lstStyle/>
          <a:p>
            <a:endParaRPr lang="en-GB"/>
          </a:p>
        </p:txBody>
      </p:sp>
      <p:pic>
        <p:nvPicPr>
          <p:cNvPr id="11" name="Image 1" descr="preencoded.png"/>
          <p:cNvPicPr>
            <a:picLocks noChangeAspect="1"/>
          </p:cNvPicPr>
          <p:nvPr/>
        </p:nvPicPr>
        <p:blipFill>
          <a:blip r:embed="rId4"/>
          <a:stretch>
            <a:fillRect/>
          </a:stretch>
        </p:blipFill>
        <p:spPr>
          <a:xfrm>
            <a:off x="4978908" y="1641348"/>
            <a:ext cx="210312" cy="210312"/>
          </a:xfrm>
          <a:prstGeom prst="rect">
            <a:avLst/>
          </a:prstGeom>
        </p:spPr>
      </p:pic>
      <p:sp>
        <p:nvSpPr>
          <p:cNvPr id="12" name="Text 8"/>
          <p:cNvSpPr/>
          <p:nvPr/>
        </p:nvSpPr>
        <p:spPr>
          <a:xfrm>
            <a:off x="5422392" y="1481328"/>
            <a:ext cx="3246120" cy="292608"/>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Clinical audit + peer discussion</a:t>
            </a:r>
            <a:endParaRPr lang="en-US" sz="1250" dirty="0"/>
          </a:p>
        </p:txBody>
      </p:sp>
      <p:sp>
        <p:nvSpPr>
          <p:cNvPr id="13" name="Text 9"/>
          <p:cNvSpPr/>
          <p:nvPr/>
        </p:nvSpPr>
        <p:spPr>
          <a:xfrm>
            <a:off x="5422392" y="1773936"/>
            <a:ext cx="3246120" cy="822960"/>
          </a:xfrm>
          <a:prstGeom prst="rect">
            <a:avLst/>
          </a:prstGeom>
          <a:noFill/>
          <a:ln/>
        </p:spPr>
        <p:txBody>
          <a:bodyPr wrap="square" lIns="0" tIns="0" rIns="0" bIns="0" rtlCol="0" anchor="ctr"/>
          <a:lstStyle/>
          <a:p>
            <a:pPr marL="0" indent="0">
              <a:buNone/>
            </a:pPr>
            <a:r>
              <a:rPr lang="en-US" sz="980" dirty="0">
                <a:solidFill>
                  <a:srgbClr val="212B32"/>
                </a:solidFill>
                <a:latin typeface="Calibri" pitchFamily="34" charset="0"/>
                <a:ea typeface="Calibri" pitchFamily="34" charset="-122"/>
                <a:cs typeface="Calibri" pitchFamily="34" charset="-120"/>
              </a:rPr>
              <a:t>To be agreed with CPE — supports IP rollout involving 10 patients and then reflect practice through peer discussion</a:t>
            </a:r>
            <a:endParaRPr lang="en-US" sz="980" dirty="0"/>
          </a:p>
        </p:txBody>
      </p:sp>
      <p:sp>
        <p:nvSpPr>
          <p:cNvPr id="14" name="Shape 10"/>
          <p:cNvSpPr/>
          <p:nvPr/>
        </p:nvSpPr>
        <p:spPr>
          <a:xfrm>
            <a:off x="457200" y="2743200"/>
            <a:ext cx="4069080" cy="1261872"/>
          </a:xfrm>
          <a:prstGeom prst="roundRect">
            <a:avLst>
              <a:gd name="adj" fmla="val 4348"/>
            </a:avLst>
          </a:prstGeom>
          <a:solidFill>
            <a:srgbClr val="E8F1FA"/>
          </a:solidFill>
          <a:ln/>
        </p:spPr>
        <p:txBody>
          <a:bodyPr/>
          <a:lstStyle/>
          <a:p>
            <a:endParaRPr lang="en-GB"/>
          </a:p>
        </p:txBody>
      </p:sp>
      <p:sp>
        <p:nvSpPr>
          <p:cNvPr id="15" name="Shape 11"/>
          <p:cNvSpPr/>
          <p:nvPr/>
        </p:nvSpPr>
        <p:spPr>
          <a:xfrm>
            <a:off x="621792" y="2907792"/>
            <a:ext cx="420624" cy="420624"/>
          </a:xfrm>
          <a:prstGeom prst="ellipse">
            <a:avLst/>
          </a:prstGeom>
          <a:solidFill>
            <a:srgbClr val="FFFFFF"/>
          </a:solidFill>
          <a:ln w="12700">
            <a:solidFill>
              <a:srgbClr val="005EB8"/>
            </a:solidFill>
            <a:prstDash val="solid"/>
          </a:ln>
        </p:spPr>
        <p:txBody>
          <a:bodyPr/>
          <a:lstStyle/>
          <a:p>
            <a:endParaRPr lang="en-GB"/>
          </a:p>
        </p:txBody>
      </p:sp>
      <p:pic>
        <p:nvPicPr>
          <p:cNvPr id="16" name="Image 2" descr="preencoded.png"/>
          <p:cNvPicPr>
            <a:picLocks noChangeAspect="1"/>
          </p:cNvPicPr>
          <p:nvPr/>
        </p:nvPicPr>
        <p:blipFill>
          <a:blip r:embed="rId5"/>
          <a:stretch>
            <a:fillRect/>
          </a:stretch>
        </p:blipFill>
        <p:spPr>
          <a:xfrm>
            <a:off x="726948" y="3012948"/>
            <a:ext cx="210312" cy="210312"/>
          </a:xfrm>
          <a:prstGeom prst="rect">
            <a:avLst/>
          </a:prstGeom>
        </p:spPr>
      </p:pic>
      <p:sp>
        <p:nvSpPr>
          <p:cNvPr id="17" name="Text 12"/>
          <p:cNvSpPr/>
          <p:nvPr/>
        </p:nvSpPr>
        <p:spPr>
          <a:xfrm>
            <a:off x="1170432" y="2852928"/>
            <a:ext cx="3246120" cy="292608"/>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Respiratory / asthma training</a:t>
            </a:r>
            <a:endParaRPr lang="en-US" sz="1250" dirty="0"/>
          </a:p>
        </p:txBody>
      </p:sp>
      <p:sp>
        <p:nvSpPr>
          <p:cNvPr id="18" name="Text 13"/>
          <p:cNvSpPr/>
          <p:nvPr/>
        </p:nvSpPr>
        <p:spPr>
          <a:xfrm>
            <a:off x="1170432" y="3145536"/>
            <a:ext cx="3246120" cy="822960"/>
          </a:xfrm>
          <a:prstGeom prst="rect">
            <a:avLst/>
          </a:prstGeom>
          <a:noFill/>
          <a:ln/>
        </p:spPr>
        <p:txBody>
          <a:bodyPr wrap="square" lIns="0" tIns="0" rIns="0" bIns="0" rtlCol="0" anchor="ctr"/>
          <a:lstStyle/>
          <a:p>
            <a:pPr marL="0" indent="0">
              <a:buNone/>
            </a:pPr>
            <a:r>
              <a:rPr lang="en-US" sz="980" dirty="0">
                <a:solidFill>
                  <a:srgbClr val="212B32"/>
                </a:solidFill>
                <a:latin typeface="Calibri" pitchFamily="34" charset="0"/>
                <a:ea typeface="Calibri" pitchFamily="34" charset="-122"/>
                <a:cs typeface="Calibri" pitchFamily="34" charset="-120"/>
              </a:rPr>
              <a:t>Pharmacists complete CPPE unit 4 (fundamentals of respiratory therapeutics) and pass the asthma (2026) e-assessment — aligned to the new BTS/NICE/SIGN guideline (NG245).</a:t>
            </a:r>
            <a:endParaRPr lang="en-US" sz="980" dirty="0"/>
          </a:p>
        </p:txBody>
      </p:sp>
      <p:sp>
        <p:nvSpPr>
          <p:cNvPr id="19" name="Shape 14"/>
          <p:cNvSpPr/>
          <p:nvPr/>
        </p:nvSpPr>
        <p:spPr>
          <a:xfrm>
            <a:off x="4709160" y="2743200"/>
            <a:ext cx="4069080" cy="1261872"/>
          </a:xfrm>
          <a:prstGeom prst="roundRect">
            <a:avLst>
              <a:gd name="adj" fmla="val 4348"/>
            </a:avLst>
          </a:prstGeom>
          <a:solidFill>
            <a:srgbClr val="E8F1FA"/>
          </a:solidFill>
          <a:ln/>
        </p:spPr>
        <p:txBody>
          <a:bodyPr/>
          <a:lstStyle/>
          <a:p>
            <a:endParaRPr lang="en-GB"/>
          </a:p>
        </p:txBody>
      </p:sp>
      <p:sp>
        <p:nvSpPr>
          <p:cNvPr id="20" name="Shape 15"/>
          <p:cNvSpPr/>
          <p:nvPr/>
        </p:nvSpPr>
        <p:spPr>
          <a:xfrm>
            <a:off x="4873752" y="2907792"/>
            <a:ext cx="420624" cy="420624"/>
          </a:xfrm>
          <a:prstGeom prst="ellipse">
            <a:avLst/>
          </a:prstGeom>
          <a:solidFill>
            <a:srgbClr val="FFFFFF"/>
          </a:solidFill>
          <a:ln w="12700">
            <a:solidFill>
              <a:srgbClr val="005EB8"/>
            </a:solidFill>
            <a:prstDash val="solid"/>
          </a:ln>
        </p:spPr>
        <p:txBody>
          <a:bodyPr/>
          <a:lstStyle/>
          <a:p>
            <a:endParaRPr lang="en-GB"/>
          </a:p>
        </p:txBody>
      </p:sp>
      <p:pic>
        <p:nvPicPr>
          <p:cNvPr id="21" name="Image 3" descr="preencoded.png"/>
          <p:cNvPicPr>
            <a:picLocks noChangeAspect="1"/>
          </p:cNvPicPr>
          <p:nvPr/>
        </p:nvPicPr>
        <p:blipFill>
          <a:blip r:embed="rId6"/>
          <a:stretch>
            <a:fillRect/>
          </a:stretch>
        </p:blipFill>
        <p:spPr>
          <a:xfrm>
            <a:off x="4978908" y="3012948"/>
            <a:ext cx="210312" cy="210312"/>
          </a:xfrm>
          <a:prstGeom prst="rect">
            <a:avLst/>
          </a:prstGeom>
        </p:spPr>
      </p:pic>
      <p:sp>
        <p:nvSpPr>
          <p:cNvPr id="22" name="Text 16"/>
          <p:cNvSpPr/>
          <p:nvPr/>
        </p:nvSpPr>
        <p:spPr>
          <a:xfrm>
            <a:off x="5422392" y="2852928"/>
            <a:ext cx="3246120" cy="292608"/>
          </a:xfrm>
          <a:prstGeom prst="rect">
            <a:avLst/>
          </a:prstGeom>
          <a:noFill/>
          <a:ln/>
        </p:spPr>
        <p:txBody>
          <a:bodyPr wrap="square" lIns="0" tIns="0" rIns="0" bIns="0" rtlCol="0" anchor="ctr"/>
          <a:lstStyle/>
          <a:p>
            <a:pPr marL="0" indent="0">
              <a:buNone/>
            </a:pPr>
            <a:r>
              <a:rPr lang="en-US" sz="1250" b="1" dirty="0">
                <a:solidFill>
                  <a:srgbClr val="003087"/>
                </a:solidFill>
                <a:latin typeface="Trebuchet MS" pitchFamily="34" charset="0"/>
                <a:ea typeface="Trebuchet MS" pitchFamily="34" charset="-122"/>
                <a:cs typeface="Trebuchet MS" pitchFamily="34" charset="-120"/>
              </a:rPr>
              <a:t>Urgent repeat medicines SOPs</a:t>
            </a:r>
            <a:endParaRPr lang="en-US" sz="1250" dirty="0"/>
          </a:p>
        </p:txBody>
      </p:sp>
      <p:sp>
        <p:nvSpPr>
          <p:cNvPr id="23" name="Text 17"/>
          <p:cNvSpPr/>
          <p:nvPr/>
        </p:nvSpPr>
        <p:spPr>
          <a:xfrm>
            <a:off x="5422392" y="3145536"/>
            <a:ext cx="3246120" cy="822960"/>
          </a:xfrm>
          <a:prstGeom prst="rect">
            <a:avLst/>
          </a:prstGeom>
          <a:noFill/>
          <a:ln/>
        </p:spPr>
        <p:txBody>
          <a:bodyPr wrap="square" lIns="0" tIns="0" rIns="0" bIns="0" rtlCol="0" anchor="ctr"/>
          <a:lstStyle/>
          <a:p>
            <a:pPr marL="0" indent="0">
              <a:buNone/>
            </a:pPr>
            <a:r>
              <a:rPr lang="en-US" sz="980" dirty="0">
                <a:solidFill>
                  <a:srgbClr val="212B32"/>
                </a:solidFill>
                <a:latin typeface="Calibri" pitchFamily="34" charset="0"/>
                <a:ea typeface="Calibri" pitchFamily="34" charset="-122"/>
                <a:cs typeface="Calibri" pitchFamily="34" charset="-120"/>
              </a:rPr>
              <a:t>Update SOPs for safe management of urgent repeat medicines, including time-critical medicines and controlled drugs following PFDR for Charlie Marriage</a:t>
            </a:r>
            <a:endParaRPr lang="en-US" sz="980" dirty="0"/>
          </a:p>
        </p:txBody>
      </p:sp>
      <p:sp>
        <p:nvSpPr>
          <p:cNvPr id="24" name="Text 18"/>
          <p:cNvSpPr/>
          <p:nvPr/>
        </p:nvSpPr>
        <p:spPr>
          <a:xfrm>
            <a:off x="457200" y="4160520"/>
            <a:ext cx="8229600" cy="640080"/>
          </a:xfrm>
          <a:prstGeom prst="rect">
            <a:avLst/>
          </a:prstGeom>
          <a:noFill/>
          <a:ln/>
        </p:spPr>
        <p:txBody>
          <a:bodyPr wrap="square" lIns="0" tIns="0" rIns="0" bIns="0" rtlCol="0" anchor="ctr"/>
          <a:lstStyle/>
          <a:p>
            <a:pPr marL="0" indent="0">
              <a:buNone/>
            </a:pPr>
            <a:r>
              <a:rPr lang="en-US" sz="1050" b="1" dirty="0">
                <a:solidFill>
                  <a:srgbClr val="003087"/>
                </a:solidFill>
                <a:latin typeface="Calibri" pitchFamily="34" charset="0"/>
                <a:ea typeface="Calibri" pitchFamily="34" charset="-122"/>
                <a:cs typeface="Calibri" pitchFamily="34" charset="-120"/>
              </a:rPr>
              <a:t>Key dates: </a:t>
            </a:r>
            <a:r>
              <a:rPr lang="en-US" sz="1050" dirty="0">
                <a:solidFill>
                  <a:srgbClr val="212B32"/>
                </a:solidFill>
                <a:latin typeface="Calibri" pitchFamily="34" charset="0"/>
                <a:ea typeface="Calibri" pitchFamily="34" charset="-122"/>
                <a:cs typeface="Calibri" pitchFamily="34" charset="-120"/>
              </a:rPr>
              <a:t>scheme starts June 2026 • claim window opens July 2026 • aspiration payment raised from 75% to 80%, paid 1 September 2026. </a:t>
            </a:r>
            <a:r>
              <a:rPr lang="en-US" sz="1050" i="1" dirty="0">
                <a:solidFill>
                  <a:srgbClr val="5C6770"/>
                </a:solidFill>
                <a:latin typeface="Calibri" pitchFamily="34" charset="0"/>
                <a:ea typeface="Calibri" pitchFamily="34" charset="-122"/>
                <a:cs typeface="Calibri" pitchFamily="34" charset="-120"/>
              </a:rPr>
              <a:t>Note:  DBS checks move out of PQS into the terms of service.</a:t>
            </a:r>
            <a:endParaRPr lang="en-US" sz="1050" dirty="0"/>
          </a:p>
        </p:txBody>
      </p:sp>
      <p:sp>
        <p:nvSpPr>
          <p:cNvPr id="25" name="Text 19"/>
          <p:cNvSpPr/>
          <p:nvPr/>
        </p:nvSpPr>
        <p:spPr>
          <a:xfrm>
            <a:off x="457200" y="4850892"/>
            <a:ext cx="6583680" cy="228600"/>
          </a:xfrm>
          <a:prstGeom prst="rect">
            <a:avLst/>
          </a:prstGeom>
          <a:noFill/>
          <a:ln/>
        </p:spPr>
        <p:txBody>
          <a:bodyPr wrap="square" lIns="0" tIns="0" rIns="0" bIns="0" rtlCol="0" anchor="ctr"/>
          <a:lstStyle/>
          <a:p>
            <a:pPr marL="0" indent="0">
              <a:buNone/>
            </a:pPr>
            <a:r>
              <a:rPr lang="en-US" sz="850" dirty="0">
                <a:solidFill>
                  <a:srgbClr val="5C6770"/>
                </a:solidFill>
                <a:latin typeface="Calibri" pitchFamily="34" charset="0"/>
                <a:ea typeface="Calibri" pitchFamily="34" charset="-122"/>
                <a:cs typeface="Calibri" pitchFamily="34" charset="-120"/>
              </a:rPr>
              <a:t>CPCF 2026/27 Team Briefing  |  Source: DHSC / NHS England / CPE joint letter</a:t>
            </a:r>
            <a:endParaRPr lang="en-US" sz="850" dirty="0"/>
          </a:p>
        </p:txBody>
      </p:sp>
      <p:sp>
        <p:nvSpPr>
          <p:cNvPr id="26" name="Text 20"/>
          <p:cNvSpPr/>
          <p:nvPr/>
        </p:nvSpPr>
        <p:spPr>
          <a:xfrm>
            <a:off x="8229600" y="4850892"/>
            <a:ext cx="502920" cy="228600"/>
          </a:xfrm>
          <a:prstGeom prst="rect">
            <a:avLst/>
          </a:prstGeom>
          <a:noFill/>
          <a:ln/>
        </p:spPr>
        <p:txBody>
          <a:bodyPr wrap="square" lIns="0" tIns="0" rIns="0" bIns="0" rtlCol="0" anchor="ctr"/>
          <a:lstStyle/>
          <a:p>
            <a:pPr marL="0" indent="0" algn="r">
              <a:buNone/>
            </a:pPr>
            <a:r>
              <a:rPr lang="en-US" sz="850" dirty="0">
                <a:solidFill>
                  <a:srgbClr val="5C6770"/>
                </a:solidFill>
                <a:latin typeface="Calibri" pitchFamily="34" charset="0"/>
                <a:ea typeface="Calibri" pitchFamily="34" charset="-122"/>
                <a:cs typeface="Calibri" pitchFamily="34" charset="-120"/>
              </a:rPr>
              <a:t>9 / 27</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TotalTime>
  <Words>4375</Words>
  <Application>Microsoft Office PowerPoint</Application>
  <PresentationFormat>On-screen Show (16:9)</PresentationFormat>
  <Paragraphs>491</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CPCF 2026/27 — Team Briefing</dc:title>
  <dc:subject>PptxGenJS Presentation</dc:subject>
  <dc:creator>Pharmacy Team Briefing</dc:creator>
  <cp:lastModifiedBy>PATEL, Hina (NHSPHARMACY)</cp:lastModifiedBy>
  <cp:revision>7</cp:revision>
  <dcterms:created xsi:type="dcterms:W3CDTF">2026-06-07T15:57:40Z</dcterms:created>
  <dcterms:modified xsi:type="dcterms:W3CDTF">2026-07-01T07:49:52Z</dcterms:modified>
</cp:coreProperties>
</file>