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72" r:id="rId4"/>
    <p:sldId id="259" r:id="rId5"/>
    <p:sldId id="264" r:id="rId6"/>
    <p:sldId id="260" r:id="rId7"/>
    <p:sldId id="261" r:id="rId8"/>
    <p:sldId id="271" r:id="rId9"/>
    <p:sldId id="262" r:id="rId10"/>
    <p:sldId id="265" r:id="rId11"/>
    <p:sldId id="267" r:id="rId12"/>
    <p:sldId id="270"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93" d="100"/>
          <a:sy n="93" d="100"/>
        </p:scale>
        <p:origin x="127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525EA-3F3B-CC2A-C77E-6AC7E47ED57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CDB357D-5B01-C5C1-751E-44073E6D2F7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28AA7C59-9D34-CE71-E991-7B4163A8BC70}"/>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5" name="Footer Placeholder 4">
            <a:extLst>
              <a:ext uri="{FF2B5EF4-FFF2-40B4-BE49-F238E27FC236}">
                <a16:creationId xmlns:a16="http://schemas.microsoft.com/office/drawing/2014/main" id="{9FD68BC8-BF72-9DAD-F9A9-537C490C8A2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DEA1877-F71E-43CF-389B-75E88AA4D5D1}"/>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3974551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1D145-34CC-B11F-6764-0531517FDC27}"/>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1D5D64D4-EA5B-8A93-4029-0723403B60D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AE66396-ADAB-C3CC-BE1A-B83F2711ADBA}"/>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5" name="Footer Placeholder 4">
            <a:extLst>
              <a:ext uri="{FF2B5EF4-FFF2-40B4-BE49-F238E27FC236}">
                <a16:creationId xmlns:a16="http://schemas.microsoft.com/office/drawing/2014/main" id="{65373FB3-3B8B-35DF-8B01-A3C06AF20F3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381681B-1A62-72EC-A666-6691D6F3B8C6}"/>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715667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6FF2964-40A9-485D-A53D-3390585A84BA}"/>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17E7E8D-1858-ED48-B0A9-D255CEB43CF8}"/>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801F346A-FD8D-94D9-D098-B44F9206CC44}"/>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5" name="Footer Placeholder 4">
            <a:extLst>
              <a:ext uri="{FF2B5EF4-FFF2-40B4-BE49-F238E27FC236}">
                <a16:creationId xmlns:a16="http://schemas.microsoft.com/office/drawing/2014/main" id="{DC7CF834-7C53-C3D4-EAE3-38BBCB88ABA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D698C0F-7BD8-105A-1A0D-26FE13DE1D84}"/>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41978835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B1CCF-DB37-57FD-EC70-61A4CFDD967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BA2EF3D-8FA2-9304-7A22-D182D76725B6}"/>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E66F53-C2C3-2F5B-94F9-7069ADCD9444}"/>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5" name="Footer Placeholder 4">
            <a:extLst>
              <a:ext uri="{FF2B5EF4-FFF2-40B4-BE49-F238E27FC236}">
                <a16:creationId xmlns:a16="http://schemas.microsoft.com/office/drawing/2014/main" id="{FC60317E-8C6F-E78B-DA83-331DCCBEB2D4}"/>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F647658-CBF5-6D0D-1922-D284FE1E9D79}"/>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678445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F307A-AAD1-1076-C04E-E3D3984056C3}"/>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68D6CC97-D6A2-5701-D990-C3DB0A7184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EBA06CF-210E-A1F6-ABA9-9D5DCFFEEC1F}"/>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5" name="Footer Placeholder 4">
            <a:extLst>
              <a:ext uri="{FF2B5EF4-FFF2-40B4-BE49-F238E27FC236}">
                <a16:creationId xmlns:a16="http://schemas.microsoft.com/office/drawing/2014/main" id="{D5F7262E-2071-C6FD-9E1F-FA78051DFA4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CBB6B2A-1B90-8713-ECAE-CC9ADC613CC1}"/>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2456592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B1E40-D1E9-5E31-998C-B5099A3FAC03}"/>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C82987E4-AD73-8D09-430F-B5B3E80BCD2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8FD7A2F-8992-04D6-20CC-E398D6CD339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460FBE89-05E1-6FDB-609F-443F1D10D2A6}"/>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6" name="Footer Placeholder 5">
            <a:extLst>
              <a:ext uri="{FF2B5EF4-FFF2-40B4-BE49-F238E27FC236}">
                <a16:creationId xmlns:a16="http://schemas.microsoft.com/office/drawing/2014/main" id="{72AE726B-EB91-4308-3C75-589197B599E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85092E6-0923-03D2-62AF-27D19C98CDD0}"/>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105073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4F7FD-9257-2AEF-83B0-AC1039FDC13E}"/>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0F6A52F9-B435-776E-A393-7D6A414023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FE75531-791F-0286-08A3-976D126A19C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D5A98795-E61D-24E1-F95D-0FF6A55299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330EC971-8EAC-579F-871C-50A68E70334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3564AB66-9255-AADE-0695-18D2F9CCB81E}"/>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8" name="Footer Placeholder 7">
            <a:extLst>
              <a:ext uri="{FF2B5EF4-FFF2-40B4-BE49-F238E27FC236}">
                <a16:creationId xmlns:a16="http://schemas.microsoft.com/office/drawing/2014/main" id="{8C2DAD3B-8A98-F45A-894E-9980F234FC8A}"/>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133C921F-65DC-9E65-9408-513D181238DF}"/>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326416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95F7B-0B88-E557-02CC-72E8B7DAB02D}"/>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F287B8BB-D14D-C1BE-8336-94FA139C1DD8}"/>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4" name="Footer Placeholder 3">
            <a:extLst>
              <a:ext uri="{FF2B5EF4-FFF2-40B4-BE49-F238E27FC236}">
                <a16:creationId xmlns:a16="http://schemas.microsoft.com/office/drawing/2014/main" id="{E658CEDF-8380-0C66-1A1C-7758C7F4F83C}"/>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26F7629-F4FF-2C8F-1CEF-211F65BDA660}"/>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6289117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775BF4-4DD3-C1D3-1DB2-CC491FCEEA9D}"/>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3" name="Footer Placeholder 2">
            <a:extLst>
              <a:ext uri="{FF2B5EF4-FFF2-40B4-BE49-F238E27FC236}">
                <a16:creationId xmlns:a16="http://schemas.microsoft.com/office/drawing/2014/main" id="{7C420AF3-E9E4-614F-2C88-9C1781CF9B1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878D3836-15F6-B1F3-91AF-5450D67C80AA}"/>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23441722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D35E04-F2C4-5FF7-CFEC-B0CB9103931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45482F1-8F37-C145-2CB2-1CDA55FB9D4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9A39E543-FB37-3AE2-C943-6CEB612277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FE0213D-5C88-D63C-6B4D-916074CA675B}"/>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6" name="Footer Placeholder 5">
            <a:extLst>
              <a:ext uri="{FF2B5EF4-FFF2-40B4-BE49-F238E27FC236}">
                <a16:creationId xmlns:a16="http://schemas.microsoft.com/office/drawing/2014/main" id="{213C5D41-4B5F-D93D-FCCE-D67C933AE297}"/>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76C17074-BE6A-6C2E-04C0-A14D3D022F34}"/>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796837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83EFE6-4D6B-5A49-80DF-CF31D156B96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C4786865-2AD5-5089-9B1A-92312E48A1C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F02414EE-8EB3-3375-CFFB-D317763A979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5D92E1B-4972-0CE1-E966-A8AB8FB9DA15}"/>
              </a:ext>
            </a:extLst>
          </p:cNvPr>
          <p:cNvSpPr>
            <a:spLocks noGrp="1"/>
          </p:cNvSpPr>
          <p:nvPr>
            <p:ph type="dt" sz="half" idx="10"/>
          </p:nvPr>
        </p:nvSpPr>
        <p:spPr/>
        <p:txBody>
          <a:bodyPr/>
          <a:lstStyle/>
          <a:p>
            <a:fld id="{7FC5AB55-EB53-419E-BED0-49679B79FE24}" type="datetimeFigureOut">
              <a:rPr lang="en-GB" smtClean="0"/>
              <a:t>01/08/2024</a:t>
            </a:fld>
            <a:endParaRPr lang="en-GB" dirty="0"/>
          </a:p>
        </p:txBody>
      </p:sp>
      <p:sp>
        <p:nvSpPr>
          <p:cNvPr id="6" name="Footer Placeholder 5">
            <a:extLst>
              <a:ext uri="{FF2B5EF4-FFF2-40B4-BE49-F238E27FC236}">
                <a16:creationId xmlns:a16="http://schemas.microsoft.com/office/drawing/2014/main" id="{D73811A5-DA5A-0406-51AA-C9F379F59196}"/>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F53059D-7DD7-B2E4-B660-BB0F3FA6396C}"/>
              </a:ext>
            </a:extLst>
          </p:cNvPr>
          <p:cNvSpPr>
            <a:spLocks noGrp="1"/>
          </p:cNvSpPr>
          <p:nvPr>
            <p:ph type="sldNum" sz="quarter" idx="12"/>
          </p:nvPr>
        </p:nvSpPr>
        <p:spPr/>
        <p:txBody>
          <a:bodyPr/>
          <a:lstStyle/>
          <a:p>
            <a:fld id="{1AEBAA13-F5DD-408B-8A7F-392EBE8DC716}" type="slidenum">
              <a:rPr lang="en-GB" smtClean="0"/>
              <a:t>‹#›</a:t>
            </a:fld>
            <a:endParaRPr lang="en-GB" dirty="0"/>
          </a:p>
        </p:txBody>
      </p:sp>
    </p:spTree>
    <p:extLst>
      <p:ext uri="{BB962C8B-B14F-4D97-AF65-F5344CB8AC3E}">
        <p14:creationId xmlns:p14="http://schemas.microsoft.com/office/powerpoint/2010/main" val="6337436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1C527C9-1B48-3886-8F1A-4D0B92A5C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0A7F683-F444-C4D5-592D-53736BE57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0FDDBEC3-8E9F-5B61-6F08-E2A41433C2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C5AB55-EB53-419E-BED0-49679B79FE24}" type="datetimeFigureOut">
              <a:rPr lang="en-GB" smtClean="0"/>
              <a:t>01/08/2024</a:t>
            </a:fld>
            <a:endParaRPr lang="en-GB" dirty="0"/>
          </a:p>
        </p:txBody>
      </p:sp>
      <p:sp>
        <p:nvSpPr>
          <p:cNvPr id="5" name="Footer Placeholder 4">
            <a:extLst>
              <a:ext uri="{FF2B5EF4-FFF2-40B4-BE49-F238E27FC236}">
                <a16:creationId xmlns:a16="http://schemas.microsoft.com/office/drawing/2014/main" id="{D783D927-1758-CFD1-DC2B-AED8179D103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6163D4AB-F1A3-D466-4D58-766C0979B5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EBAA13-F5DD-408B-8A7F-392EBE8DC716}" type="slidenum">
              <a:rPr lang="en-GB" smtClean="0"/>
              <a:t>‹#›</a:t>
            </a:fld>
            <a:endParaRPr lang="en-GB" dirty="0"/>
          </a:p>
        </p:txBody>
      </p:sp>
    </p:spTree>
    <p:extLst>
      <p:ext uri="{BB962C8B-B14F-4D97-AF65-F5344CB8AC3E}">
        <p14:creationId xmlns:p14="http://schemas.microsoft.com/office/powerpoint/2010/main" val="11742415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cid:image001.png@01DA0E38.F1123270"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cpe.org.uk/briefings/briefing-001-24-market-entry/" TargetMode="External"/><Relationship Id="rId2" Type="http://schemas.openxmlformats.org/officeDocument/2006/relationships/hyperlink" Target="mailto:regulations.team@cpe.org.uk" TargetMode="External"/><Relationship Id="rId1" Type="http://schemas.openxmlformats.org/officeDocument/2006/relationships/slideLayout" Target="../slideLayouts/slideLayout2.xml"/><Relationship Id="rId4" Type="http://schemas.openxmlformats.org/officeDocument/2006/relationships/hyperlink" Target="https://cpe.org.uk/wp-content/uploads/2024/03/10-top-tips-ME.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legislation.gov.uk/uksi/2013/349/contents/made" TargetMode="External"/><Relationship Id="rId7" Type="http://schemas.openxmlformats.org/officeDocument/2006/relationships/hyperlink" Target="https://www.youtube.com/watch?v=mzv3FWELwxY" TargetMode="External"/><Relationship Id="rId2" Type="http://schemas.openxmlformats.org/officeDocument/2006/relationships/hyperlink" Target="https://cpe.org.uk/wp-content/uploads/2024/01/Market-Entry-briefing-001.24.pdf" TargetMode="External"/><Relationship Id="rId1" Type="http://schemas.openxmlformats.org/officeDocument/2006/relationships/slideLayout" Target="../slideLayouts/slideLayout2.xml"/><Relationship Id="rId6" Type="http://schemas.openxmlformats.org/officeDocument/2006/relationships/hyperlink" Target="https://pcse.england.nhs.uk/resources/pmas-resources" TargetMode="External"/><Relationship Id="rId5" Type="http://schemas.openxmlformats.org/officeDocument/2006/relationships/hyperlink" Target="https://www.england.nhs.uk/wp-content/uploads/2019/04/PR2114-pharmacy-manual-v2-23.pdf" TargetMode="External"/><Relationship Id="rId4" Type="http://schemas.openxmlformats.org/officeDocument/2006/relationships/hyperlink" Target="https://pcse.england.nhs.uk/services/pharmacy-market-administration-services/market-entry"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england.nhs.uk/publication/pharmacy-manual-chapter-38-anne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lose-up unopened pill packets">
            <a:extLst>
              <a:ext uri="{FF2B5EF4-FFF2-40B4-BE49-F238E27FC236}">
                <a16:creationId xmlns:a16="http://schemas.microsoft.com/office/drawing/2014/main" id="{F95FCB8C-7367-76A4-1D9B-BFD57A7E9A5F}"/>
              </a:ext>
            </a:extLst>
          </p:cNvPr>
          <p:cNvPicPr>
            <a:picLocks noChangeAspect="1"/>
          </p:cNvPicPr>
          <p:nvPr/>
        </p:nvPicPr>
        <p:blipFill rotWithShape="1">
          <a:blip r:embed="rId2"/>
          <a:srcRect l="2539" r="19432" b="1"/>
          <a:stretch/>
        </p:blipFill>
        <p:spPr>
          <a:xfrm>
            <a:off x="4038599" y="10"/>
            <a:ext cx="8160026" cy="6875809"/>
          </a:xfrm>
          <a:prstGeom prst="rect">
            <a:avLst/>
          </a:prstGeom>
        </p:spPr>
      </p:pic>
      <p:sp>
        <p:nvSpPr>
          <p:cNvPr id="26" name="Freeform: Shape 25">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06E5F679-BF85-9AC1-E7E5-0B8CE8A12283}"/>
              </a:ext>
            </a:extLst>
          </p:cNvPr>
          <p:cNvSpPr>
            <a:spLocks noGrp="1"/>
          </p:cNvSpPr>
          <p:nvPr>
            <p:ph type="ctrTitle"/>
          </p:nvPr>
        </p:nvSpPr>
        <p:spPr>
          <a:xfrm>
            <a:off x="534473" y="2950387"/>
            <a:ext cx="3052293" cy="3531403"/>
          </a:xfrm>
        </p:spPr>
        <p:txBody>
          <a:bodyPr anchor="t">
            <a:normAutofit/>
          </a:bodyPr>
          <a:lstStyle/>
          <a:p>
            <a:pPr algn="r"/>
            <a:r>
              <a:rPr lang="en-US" sz="3400">
                <a:solidFill>
                  <a:srgbClr val="FFFFFF"/>
                </a:solidFill>
                <a:effectLst/>
                <a:latin typeface="Arial" panose="020B0604020202020204" pitchFamily="34" charset="0"/>
                <a:ea typeface="Arial MT"/>
                <a:cs typeface="Arial" panose="020B0604020202020204" pitchFamily="34" charset="0"/>
              </a:rPr>
              <a:t>A</a:t>
            </a:r>
            <a:r>
              <a:rPr lang="en-US" sz="3400" spc="55">
                <a:solidFill>
                  <a:srgbClr val="FFFFFF"/>
                </a:solidFill>
                <a:effectLst/>
                <a:latin typeface="Arial" panose="020B0604020202020204" pitchFamily="34" charset="0"/>
                <a:ea typeface="Arial MT"/>
                <a:cs typeface="Arial" panose="020B0604020202020204" pitchFamily="34" charset="0"/>
              </a:rPr>
              <a:t> </a:t>
            </a:r>
            <a:r>
              <a:rPr lang="en-US" sz="3400">
                <a:solidFill>
                  <a:srgbClr val="FFFFFF"/>
                </a:solidFill>
                <a:effectLst/>
                <a:latin typeface="Arial" panose="020B0604020202020204" pitchFamily="34" charset="0"/>
                <a:ea typeface="Arial MT"/>
                <a:cs typeface="Arial" panose="020B0604020202020204" pitchFamily="34" charset="0"/>
              </a:rPr>
              <a:t>Guide</a:t>
            </a:r>
            <a:r>
              <a:rPr lang="en-US" sz="3400" spc="30">
                <a:solidFill>
                  <a:srgbClr val="FFFFFF"/>
                </a:solidFill>
                <a:effectLst/>
                <a:latin typeface="Arial" panose="020B0604020202020204" pitchFamily="34" charset="0"/>
                <a:ea typeface="Arial MT"/>
                <a:cs typeface="Arial" panose="020B0604020202020204" pitchFamily="34" charset="0"/>
              </a:rPr>
              <a:t> </a:t>
            </a:r>
            <a:r>
              <a:rPr lang="en-US" sz="3400">
                <a:solidFill>
                  <a:srgbClr val="FFFFFF"/>
                </a:solidFill>
                <a:effectLst/>
                <a:latin typeface="Arial" panose="020B0604020202020204" pitchFamily="34" charset="0"/>
                <a:ea typeface="Arial MT"/>
                <a:cs typeface="Arial" panose="020B0604020202020204" pitchFamily="34" charset="0"/>
              </a:rPr>
              <a:t>to</a:t>
            </a:r>
            <a:r>
              <a:rPr lang="en-US" sz="3400" spc="5">
                <a:solidFill>
                  <a:srgbClr val="FFFFFF"/>
                </a:solidFill>
                <a:effectLst/>
                <a:latin typeface="Arial" panose="020B0604020202020204" pitchFamily="34" charset="0"/>
                <a:ea typeface="Arial MT"/>
                <a:cs typeface="Arial" panose="020B0604020202020204" pitchFamily="34" charset="0"/>
              </a:rPr>
              <a:t> </a:t>
            </a:r>
            <a:r>
              <a:rPr lang="en-US" sz="3400">
                <a:solidFill>
                  <a:srgbClr val="FFFFFF"/>
                </a:solidFill>
                <a:effectLst/>
                <a:latin typeface="Arial" panose="020B0604020202020204" pitchFamily="34" charset="0"/>
                <a:ea typeface="Arial MT"/>
                <a:cs typeface="Arial" panose="020B0604020202020204" pitchFamily="34" charset="0"/>
              </a:rPr>
              <a:t>English NHS Community Pharmacy</a:t>
            </a:r>
            <a:r>
              <a:rPr lang="en-US" sz="3400" spc="5">
                <a:solidFill>
                  <a:srgbClr val="FFFFFF"/>
                </a:solidFill>
                <a:effectLst/>
                <a:latin typeface="Arial" panose="020B0604020202020204" pitchFamily="34" charset="0"/>
                <a:ea typeface="Arial MT"/>
                <a:cs typeface="Arial" panose="020B0604020202020204" pitchFamily="34" charset="0"/>
              </a:rPr>
              <a:t> </a:t>
            </a:r>
            <a:r>
              <a:rPr lang="en-US" sz="3400">
                <a:solidFill>
                  <a:srgbClr val="FFFFFF"/>
                </a:solidFill>
                <a:effectLst/>
                <a:latin typeface="Arial" panose="020B0604020202020204" pitchFamily="34" charset="0"/>
                <a:ea typeface="Arial MT"/>
                <a:cs typeface="Arial" panose="020B0604020202020204" pitchFamily="34" charset="0"/>
              </a:rPr>
              <a:t>Market</a:t>
            </a:r>
            <a:r>
              <a:rPr lang="en-US" sz="3400" spc="-25">
                <a:solidFill>
                  <a:srgbClr val="FFFFFF"/>
                </a:solidFill>
                <a:effectLst/>
                <a:latin typeface="Arial" panose="020B0604020202020204" pitchFamily="34" charset="0"/>
                <a:ea typeface="Arial MT"/>
                <a:cs typeface="Arial" panose="020B0604020202020204" pitchFamily="34" charset="0"/>
              </a:rPr>
              <a:t> </a:t>
            </a:r>
            <a:r>
              <a:rPr lang="en-US" sz="3400">
                <a:solidFill>
                  <a:srgbClr val="FFFFFF"/>
                </a:solidFill>
                <a:effectLst/>
                <a:latin typeface="Arial" panose="020B0604020202020204" pitchFamily="34" charset="0"/>
                <a:ea typeface="Arial MT"/>
                <a:cs typeface="Arial" panose="020B0604020202020204" pitchFamily="34" charset="0"/>
              </a:rPr>
              <a:t>Entry</a:t>
            </a:r>
            <a:r>
              <a:rPr lang="en-US" sz="3400" spc="-45">
                <a:solidFill>
                  <a:srgbClr val="FFFFFF"/>
                </a:solidFill>
                <a:effectLst/>
                <a:latin typeface="Arial" panose="020B0604020202020204" pitchFamily="34" charset="0"/>
                <a:ea typeface="Arial MT"/>
                <a:cs typeface="Arial" panose="020B0604020202020204" pitchFamily="34" charset="0"/>
              </a:rPr>
              <a:t> </a:t>
            </a:r>
            <a:r>
              <a:rPr lang="en-US" sz="3400">
                <a:solidFill>
                  <a:srgbClr val="FFFFFF"/>
                </a:solidFill>
                <a:effectLst/>
                <a:latin typeface="Arial" panose="020B0604020202020204" pitchFamily="34" charset="0"/>
                <a:ea typeface="Arial MT"/>
                <a:cs typeface="Arial" panose="020B0604020202020204" pitchFamily="34" charset="0"/>
              </a:rPr>
              <a:t>Applications</a:t>
            </a:r>
            <a:br>
              <a:rPr lang="en-GB" sz="3400">
                <a:solidFill>
                  <a:srgbClr val="FFFFFF"/>
                </a:solidFill>
                <a:effectLst/>
                <a:latin typeface="Arial" panose="020B0604020202020204" pitchFamily="34" charset="0"/>
                <a:ea typeface="Arial MT"/>
                <a:cs typeface="Arial" panose="020B0604020202020204" pitchFamily="34" charset="0"/>
              </a:rPr>
            </a:br>
            <a:endParaRPr lang="en-GB" sz="3400">
              <a:solidFill>
                <a:srgbClr val="FFFFFF"/>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AA482849-78BB-75EA-24DA-9618D319E4FF}"/>
              </a:ext>
            </a:extLst>
          </p:cNvPr>
          <p:cNvSpPr>
            <a:spLocks noGrp="1"/>
          </p:cNvSpPr>
          <p:nvPr>
            <p:ph type="subTitle" idx="1"/>
          </p:nvPr>
        </p:nvSpPr>
        <p:spPr>
          <a:xfrm>
            <a:off x="777922" y="743803"/>
            <a:ext cx="2808844" cy="1382392"/>
          </a:xfrm>
        </p:spPr>
        <p:txBody>
          <a:bodyPr anchor="b">
            <a:normAutofit/>
          </a:bodyPr>
          <a:lstStyle/>
          <a:p>
            <a:pPr algn="r"/>
            <a:endParaRPr lang="en-GB" dirty="0">
              <a:solidFill>
                <a:srgbClr val="FFFFFF"/>
              </a:solidFill>
            </a:endParaRPr>
          </a:p>
          <a:p>
            <a:pPr algn="r"/>
            <a:r>
              <a:rPr lang="en-GB" dirty="0">
                <a:solidFill>
                  <a:srgbClr val="FFFFFF"/>
                </a:solidFill>
              </a:rPr>
              <a:t>SW LONDON LPC COMMITTEE UPDATE </a:t>
            </a:r>
          </a:p>
        </p:txBody>
      </p:sp>
      <p:pic>
        <p:nvPicPr>
          <p:cNvPr id="4" name="Picture 3" descr="Blue and orange text on a black background&#10;&#10;Description automatically generated">
            <a:extLst>
              <a:ext uri="{FF2B5EF4-FFF2-40B4-BE49-F238E27FC236}">
                <a16:creationId xmlns:a16="http://schemas.microsoft.com/office/drawing/2014/main" id="{962AD639-BADC-026B-1264-2E86D1AA1BAA}"/>
              </a:ext>
            </a:extLst>
          </p:cNvPr>
          <p:cNvPicPr>
            <a:picLocks noChangeAspect="1"/>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40687" y="-58220"/>
            <a:ext cx="3955087" cy="1038224"/>
          </a:xfrm>
          <a:prstGeom prst="rect">
            <a:avLst/>
          </a:prstGeom>
          <a:noFill/>
          <a:ln>
            <a:noFill/>
          </a:ln>
        </p:spPr>
      </p:pic>
    </p:spTree>
    <p:extLst>
      <p:ext uri="{BB962C8B-B14F-4D97-AF65-F5344CB8AC3E}">
        <p14:creationId xmlns:p14="http://schemas.microsoft.com/office/powerpoint/2010/main" val="11965871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7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E1558C39-CC5B-B4A8-3A93-33983170E53C}"/>
              </a:ext>
            </a:extLst>
          </p:cNvPr>
          <p:cNvGrpSpPr>
            <a:grpSpLocks/>
          </p:cNvGrpSpPr>
          <p:nvPr/>
        </p:nvGrpSpPr>
        <p:grpSpPr bwMode="auto">
          <a:xfrm>
            <a:off x="99313" y="270344"/>
            <a:ext cx="11529136" cy="7717904"/>
            <a:chOff x="1564" y="84"/>
            <a:chExt cx="8690" cy="12039"/>
          </a:xfrm>
        </p:grpSpPr>
        <p:sp>
          <p:nvSpPr>
            <p:cNvPr id="3" name="Rectangle 2">
              <a:extLst>
                <a:ext uri="{FF2B5EF4-FFF2-40B4-BE49-F238E27FC236}">
                  <a16:creationId xmlns:a16="http://schemas.microsoft.com/office/drawing/2014/main" id="{DE7AB451-2ED6-7569-5DDD-098A1D57EF53}"/>
                </a:ext>
              </a:extLst>
            </p:cNvPr>
            <p:cNvSpPr>
              <a:spLocks noChangeArrowheads="1"/>
            </p:cNvSpPr>
            <p:nvPr/>
          </p:nvSpPr>
          <p:spPr bwMode="auto">
            <a:xfrm>
              <a:off x="1614" y="12104"/>
              <a:ext cx="8640" cy="19"/>
            </a:xfrm>
            <a:prstGeom prst="rect">
              <a:avLst/>
            </a:prstGeom>
            <a:solidFill>
              <a:srgbClr val="F79546"/>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GB"/>
            </a:p>
          </p:txBody>
        </p:sp>
        <p:sp>
          <p:nvSpPr>
            <p:cNvPr id="4" name="Rectangle 3">
              <a:extLst>
                <a:ext uri="{FF2B5EF4-FFF2-40B4-BE49-F238E27FC236}">
                  <a16:creationId xmlns:a16="http://schemas.microsoft.com/office/drawing/2014/main" id="{E74881CD-9978-7506-A924-D09B24F2E3DD}"/>
                </a:ext>
              </a:extLst>
            </p:cNvPr>
            <p:cNvSpPr>
              <a:spLocks noChangeArrowheads="1"/>
            </p:cNvSpPr>
            <p:nvPr/>
          </p:nvSpPr>
          <p:spPr bwMode="auto">
            <a:xfrm>
              <a:off x="1614" y="11209"/>
              <a:ext cx="8640" cy="914"/>
            </a:xfrm>
            <a:prstGeom prst="rect">
              <a:avLst/>
            </a:prstGeom>
            <a:noFill/>
            <a:ln w="25400">
              <a:solidFill>
                <a:srgbClr val="FFFFFF"/>
              </a:solidFill>
              <a:prstDash val="solid"/>
              <a:miter lim="800000"/>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5" name="Freeform 30">
              <a:extLst>
                <a:ext uri="{FF2B5EF4-FFF2-40B4-BE49-F238E27FC236}">
                  <a16:creationId xmlns:a16="http://schemas.microsoft.com/office/drawing/2014/main" id="{EAC1AA4D-6AFC-14F7-6444-EC04D47E181C}"/>
                </a:ext>
              </a:extLst>
            </p:cNvPr>
            <p:cNvSpPr>
              <a:spLocks/>
            </p:cNvSpPr>
            <p:nvPr/>
          </p:nvSpPr>
          <p:spPr bwMode="auto">
            <a:xfrm>
              <a:off x="1612" y="9595"/>
              <a:ext cx="8640" cy="1147"/>
            </a:xfrm>
            <a:custGeom>
              <a:avLst/>
              <a:gdLst>
                <a:gd name="T0" fmla="+- 0 10253 1614"/>
                <a:gd name="T1" fmla="*/ T0 w 8640"/>
                <a:gd name="T2" fmla="+- 0 9819 9819"/>
                <a:gd name="T3" fmla="*/ 9819 h 1405"/>
                <a:gd name="T4" fmla="+- 0 1614 1614"/>
                <a:gd name="T5" fmla="*/ T4 w 8640"/>
                <a:gd name="T6" fmla="+- 0 9819 9819"/>
                <a:gd name="T7" fmla="*/ 9819 h 1405"/>
                <a:gd name="T8" fmla="+- 0 1614 1614"/>
                <a:gd name="T9" fmla="*/ T8 w 8640"/>
                <a:gd name="T10" fmla="+- 0 10731 9819"/>
                <a:gd name="T11" fmla="*/ 10731 h 1405"/>
                <a:gd name="T12" fmla="+- 0 5758 1614"/>
                <a:gd name="T13" fmla="*/ T12 w 8640"/>
                <a:gd name="T14" fmla="+- 0 10731 9819"/>
                <a:gd name="T15" fmla="*/ 10731 h 1405"/>
                <a:gd name="T16" fmla="+- 0 5758 1614"/>
                <a:gd name="T17" fmla="*/ T16 w 8640"/>
                <a:gd name="T18" fmla="+- 0 10872 9819"/>
                <a:gd name="T19" fmla="*/ 10872 h 1405"/>
                <a:gd name="T20" fmla="+- 0 5583 1614"/>
                <a:gd name="T21" fmla="*/ T20 w 8640"/>
                <a:gd name="T22" fmla="+- 0 10872 9819"/>
                <a:gd name="T23" fmla="*/ 10872 h 1405"/>
                <a:gd name="T24" fmla="+- 0 5934 1614"/>
                <a:gd name="T25" fmla="*/ T24 w 8640"/>
                <a:gd name="T26" fmla="+- 0 11223 9819"/>
                <a:gd name="T27" fmla="*/ 11223 h 1405"/>
                <a:gd name="T28" fmla="+- 0 6285 1614"/>
                <a:gd name="T29" fmla="*/ T28 w 8640"/>
                <a:gd name="T30" fmla="+- 0 10872 9819"/>
                <a:gd name="T31" fmla="*/ 10872 h 1405"/>
                <a:gd name="T32" fmla="+- 0 6109 1614"/>
                <a:gd name="T33" fmla="*/ T32 w 8640"/>
                <a:gd name="T34" fmla="+- 0 10872 9819"/>
                <a:gd name="T35" fmla="*/ 10872 h 1405"/>
                <a:gd name="T36" fmla="+- 0 6109 1614"/>
                <a:gd name="T37" fmla="*/ T36 w 8640"/>
                <a:gd name="T38" fmla="+- 0 10731 9819"/>
                <a:gd name="T39" fmla="*/ 10731 h 1405"/>
                <a:gd name="T40" fmla="+- 0 10253 1614"/>
                <a:gd name="T41" fmla="*/ T40 w 8640"/>
                <a:gd name="T42" fmla="+- 0 10731 9819"/>
                <a:gd name="T43" fmla="*/ 10731 h 1405"/>
                <a:gd name="T44" fmla="+- 0 10253 1614"/>
                <a:gd name="T45" fmla="*/ T44 w 8640"/>
                <a:gd name="T46" fmla="+- 0 9819 9819"/>
                <a:gd name="T47" fmla="*/ 9819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2"/>
                  </a:lnTo>
                  <a:lnTo>
                    <a:pt x="4144" y="912"/>
                  </a:lnTo>
                  <a:lnTo>
                    <a:pt x="4144" y="1053"/>
                  </a:lnTo>
                  <a:lnTo>
                    <a:pt x="3969" y="1053"/>
                  </a:lnTo>
                  <a:lnTo>
                    <a:pt x="4320" y="1404"/>
                  </a:lnTo>
                  <a:lnTo>
                    <a:pt x="4671" y="1053"/>
                  </a:lnTo>
                  <a:lnTo>
                    <a:pt x="4495" y="1053"/>
                  </a:lnTo>
                  <a:lnTo>
                    <a:pt x="4495" y="912"/>
                  </a:lnTo>
                  <a:lnTo>
                    <a:pt x="8639" y="912"/>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Final representation </a:t>
              </a:r>
              <a:r>
                <a:rPr lang="en-GB" dirty="0"/>
                <a:t>- </a:t>
              </a:r>
              <a:r>
                <a:rPr lang="en-US" sz="1800" spc="-5" dirty="0">
                  <a:effectLst/>
                  <a:latin typeface="Calibri" panose="020F0502020204030204" pitchFamily="34" charset="0"/>
                  <a:ea typeface="Arial MT"/>
                  <a:cs typeface="Arial MT"/>
                </a:rPr>
                <a:t>At</a:t>
              </a:r>
              <a:r>
                <a:rPr lang="en-US" sz="1800" spc="-1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the</a:t>
              </a:r>
              <a:r>
                <a:rPr lang="en-US" sz="180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end</a:t>
              </a:r>
              <a:r>
                <a:rPr lang="en-US" sz="1800" spc="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of</a:t>
              </a:r>
              <a:r>
                <a:rPr lang="en-US" sz="1800" spc="-1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the</a:t>
              </a:r>
              <a:r>
                <a:rPr lang="en-US" sz="180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consultation</a:t>
              </a:r>
              <a:r>
                <a:rPr lang="en-US" sz="1800" spc="3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period</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NHS</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Resolution</a:t>
              </a:r>
              <a:r>
                <a:rPr lang="en-US" sz="1800" spc="3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will</a:t>
              </a:r>
              <a:r>
                <a:rPr lang="en-US" sz="1800" spc="-2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circulate</a:t>
              </a:r>
              <a:r>
                <a:rPr lang="en-US" sz="1800" spc="-4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any</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representations</a:t>
              </a:r>
              <a:r>
                <a:rPr lang="en-US" sz="1800" spc="3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to all</a:t>
              </a:r>
              <a:r>
                <a:rPr lang="en-US" sz="1800" spc="-4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parties</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and</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allow</a:t>
              </a:r>
              <a:r>
                <a:rPr lang="en-US" sz="1800" spc="-2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further 10</a:t>
              </a:r>
              <a:r>
                <a:rPr lang="en-US" sz="1800" spc="5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days</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for</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final</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comments</a:t>
              </a:r>
              <a:endParaRPr lang="en-GB" sz="3200" dirty="0">
                <a:effectLst/>
                <a:latin typeface="Arial MT"/>
                <a:ea typeface="Arial MT"/>
                <a:cs typeface="Arial MT"/>
              </a:endParaRPr>
            </a:p>
            <a:p>
              <a:r>
                <a:rPr lang="en-GB" dirty="0"/>
                <a:t> </a:t>
              </a:r>
            </a:p>
          </p:txBody>
        </p:sp>
        <p:sp>
          <p:nvSpPr>
            <p:cNvPr id="6" name="Freeform 29">
              <a:extLst>
                <a:ext uri="{FF2B5EF4-FFF2-40B4-BE49-F238E27FC236}">
                  <a16:creationId xmlns:a16="http://schemas.microsoft.com/office/drawing/2014/main" id="{794C9924-B4D6-4909-1181-F0D582423E41}"/>
                </a:ext>
              </a:extLst>
            </p:cNvPr>
            <p:cNvSpPr>
              <a:spLocks/>
            </p:cNvSpPr>
            <p:nvPr/>
          </p:nvSpPr>
          <p:spPr bwMode="auto">
            <a:xfrm>
              <a:off x="1564" y="10501"/>
              <a:ext cx="8640" cy="1405"/>
            </a:xfrm>
            <a:custGeom>
              <a:avLst/>
              <a:gdLst>
                <a:gd name="T0" fmla="+- 0 10253 1614"/>
                <a:gd name="T1" fmla="*/ T0 w 8640"/>
                <a:gd name="T2" fmla="+- 0 10731 9819"/>
                <a:gd name="T3" fmla="*/ 10731 h 1405"/>
                <a:gd name="T4" fmla="+- 0 6109 1614"/>
                <a:gd name="T5" fmla="*/ T4 w 8640"/>
                <a:gd name="T6" fmla="+- 0 10731 9819"/>
                <a:gd name="T7" fmla="*/ 10731 h 1405"/>
                <a:gd name="T8" fmla="+- 0 6109 1614"/>
                <a:gd name="T9" fmla="*/ T8 w 8640"/>
                <a:gd name="T10" fmla="+- 0 10872 9819"/>
                <a:gd name="T11" fmla="*/ 10872 h 1405"/>
                <a:gd name="T12" fmla="+- 0 6285 1614"/>
                <a:gd name="T13" fmla="*/ T12 w 8640"/>
                <a:gd name="T14" fmla="+- 0 10872 9819"/>
                <a:gd name="T15" fmla="*/ 10872 h 1405"/>
                <a:gd name="T16" fmla="+- 0 5934 1614"/>
                <a:gd name="T17" fmla="*/ T16 w 8640"/>
                <a:gd name="T18" fmla="+- 0 11223 9819"/>
                <a:gd name="T19" fmla="*/ 11223 h 1405"/>
                <a:gd name="T20" fmla="+- 0 5583 1614"/>
                <a:gd name="T21" fmla="*/ T20 w 8640"/>
                <a:gd name="T22" fmla="+- 0 10872 9819"/>
                <a:gd name="T23" fmla="*/ 10872 h 1405"/>
                <a:gd name="T24" fmla="+- 0 5758 1614"/>
                <a:gd name="T25" fmla="*/ T24 w 8640"/>
                <a:gd name="T26" fmla="+- 0 10872 9819"/>
                <a:gd name="T27" fmla="*/ 10872 h 1405"/>
                <a:gd name="T28" fmla="+- 0 5758 1614"/>
                <a:gd name="T29" fmla="*/ T28 w 8640"/>
                <a:gd name="T30" fmla="+- 0 10731 9819"/>
                <a:gd name="T31" fmla="*/ 10731 h 1405"/>
                <a:gd name="T32" fmla="+- 0 1614 1614"/>
                <a:gd name="T33" fmla="*/ T32 w 8640"/>
                <a:gd name="T34" fmla="+- 0 10731 9819"/>
                <a:gd name="T35" fmla="*/ 10731 h 1405"/>
                <a:gd name="T36" fmla="+- 0 1614 1614"/>
                <a:gd name="T37" fmla="*/ T36 w 8640"/>
                <a:gd name="T38" fmla="+- 0 9819 9819"/>
                <a:gd name="T39" fmla="*/ 9819 h 1405"/>
                <a:gd name="T40" fmla="+- 0 10253 1614"/>
                <a:gd name="T41" fmla="*/ T40 w 8640"/>
                <a:gd name="T42" fmla="+- 0 9819 9819"/>
                <a:gd name="T43" fmla="*/ 9819 h 1405"/>
                <a:gd name="T44" fmla="+- 0 10253 1614"/>
                <a:gd name="T45" fmla="*/ T44 w 8640"/>
                <a:gd name="T46" fmla="+- 0 10731 9819"/>
                <a:gd name="T47" fmla="*/ 10731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912"/>
                  </a:moveTo>
                  <a:lnTo>
                    <a:pt x="4495" y="912"/>
                  </a:lnTo>
                  <a:lnTo>
                    <a:pt x="4495" y="1053"/>
                  </a:lnTo>
                  <a:lnTo>
                    <a:pt x="4671" y="1053"/>
                  </a:lnTo>
                  <a:lnTo>
                    <a:pt x="4320" y="1404"/>
                  </a:lnTo>
                  <a:lnTo>
                    <a:pt x="3969" y="1053"/>
                  </a:lnTo>
                  <a:lnTo>
                    <a:pt x="4144" y="1053"/>
                  </a:lnTo>
                  <a:lnTo>
                    <a:pt x="4144" y="912"/>
                  </a:lnTo>
                  <a:lnTo>
                    <a:pt x="0" y="912"/>
                  </a:lnTo>
                  <a:lnTo>
                    <a:pt x="0" y="0"/>
                  </a:lnTo>
                  <a:lnTo>
                    <a:pt x="8639" y="0"/>
                  </a:lnTo>
                  <a:lnTo>
                    <a:pt x="8639" y="912"/>
                  </a:lnTo>
                  <a:close/>
                </a:path>
              </a:pathLst>
            </a:custGeom>
            <a:noFill/>
            <a:ln w="254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7" name="Freeform 28">
              <a:extLst>
                <a:ext uri="{FF2B5EF4-FFF2-40B4-BE49-F238E27FC236}">
                  <a16:creationId xmlns:a16="http://schemas.microsoft.com/office/drawing/2014/main" id="{2831C224-D76B-8FE6-6A8B-D55D99F34EA2}"/>
                </a:ext>
              </a:extLst>
            </p:cNvPr>
            <p:cNvSpPr>
              <a:spLocks/>
            </p:cNvSpPr>
            <p:nvPr/>
          </p:nvSpPr>
          <p:spPr bwMode="auto">
            <a:xfrm>
              <a:off x="1612" y="8162"/>
              <a:ext cx="8640" cy="1458"/>
            </a:xfrm>
            <a:custGeom>
              <a:avLst/>
              <a:gdLst>
                <a:gd name="T0" fmla="+- 0 10253 1614"/>
                <a:gd name="T1" fmla="*/ T0 w 8640"/>
                <a:gd name="T2" fmla="+- 0 8428 8428"/>
                <a:gd name="T3" fmla="*/ 8428 h 1405"/>
                <a:gd name="T4" fmla="+- 0 1614 1614"/>
                <a:gd name="T5" fmla="*/ T4 w 8640"/>
                <a:gd name="T6" fmla="+- 0 8428 8428"/>
                <a:gd name="T7" fmla="*/ 8428 h 1405"/>
                <a:gd name="T8" fmla="+- 0 1614 1614"/>
                <a:gd name="T9" fmla="*/ T8 w 8640"/>
                <a:gd name="T10" fmla="+- 0 9341 8428"/>
                <a:gd name="T11" fmla="*/ 9341 h 1405"/>
                <a:gd name="T12" fmla="+- 0 5758 1614"/>
                <a:gd name="T13" fmla="*/ T12 w 8640"/>
                <a:gd name="T14" fmla="+- 0 9341 8428"/>
                <a:gd name="T15" fmla="*/ 9341 h 1405"/>
                <a:gd name="T16" fmla="+- 0 5758 1614"/>
                <a:gd name="T17" fmla="*/ T16 w 8640"/>
                <a:gd name="T18" fmla="+- 0 9481 8428"/>
                <a:gd name="T19" fmla="*/ 9481 h 1405"/>
                <a:gd name="T20" fmla="+- 0 5583 1614"/>
                <a:gd name="T21" fmla="*/ T20 w 8640"/>
                <a:gd name="T22" fmla="+- 0 9481 8428"/>
                <a:gd name="T23" fmla="*/ 9481 h 1405"/>
                <a:gd name="T24" fmla="+- 0 5934 1614"/>
                <a:gd name="T25" fmla="*/ T24 w 8640"/>
                <a:gd name="T26" fmla="+- 0 9833 8428"/>
                <a:gd name="T27" fmla="*/ 9833 h 1405"/>
                <a:gd name="T28" fmla="+- 0 6285 1614"/>
                <a:gd name="T29" fmla="*/ T28 w 8640"/>
                <a:gd name="T30" fmla="+- 0 9481 8428"/>
                <a:gd name="T31" fmla="*/ 9481 h 1405"/>
                <a:gd name="T32" fmla="+- 0 6109 1614"/>
                <a:gd name="T33" fmla="*/ T32 w 8640"/>
                <a:gd name="T34" fmla="+- 0 9481 8428"/>
                <a:gd name="T35" fmla="*/ 9481 h 1405"/>
                <a:gd name="T36" fmla="+- 0 6109 1614"/>
                <a:gd name="T37" fmla="*/ T36 w 8640"/>
                <a:gd name="T38" fmla="+- 0 9341 8428"/>
                <a:gd name="T39" fmla="*/ 9341 h 1405"/>
                <a:gd name="T40" fmla="+- 0 10253 1614"/>
                <a:gd name="T41" fmla="*/ T40 w 8640"/>
                <a:gd name="T42" fmla="+- 0 9341 8428"/>
                <a:gd name="T43" fmla="*/ 9341 h 1405"/>
                <a:gd name="T44" fmla="+- 0 10253 1614"/>
                <a:gd name="T45" fmla="*/ T44 w 8640"/>
                <a:gd name="T46" fmla="+- 0 8428 8428"/>
                <a:gd name="T47" fmla="*/ 8428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3"/>
                  </a:lnTo>
                  <a:lnTo>
                    <a:pt x="4144" y="913"/>
                  </a:lnTo>
                  <a:lnTo>
                    <a:pt x="4144" y="1053"/>
                  </a:lnTo>
                  <a:lnTo>
                    <a:pt x="3969" y="1053"/>
                  </a:lnTo>
                  <a:lnTo>
                    <a:pt x="4320" y="1405"/>
                  </a:lnTo>
                  <a:lnTo>
                    <a:pt x="4671" y="1053"/>
                  </a:lnTo>
                  <a:lnTo>
                    <a:pt x="4495" y="1053"/>
                  </a:lnTo>
                  <a:lnTo>
                    <a:pt x="4495" y="913"/>
                  </a:lnTo>
                  <a:lnTo>
                    <a:pt x="8639" y="913"/>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Representation on appeal </a:t>
              </a:r>
              <a:r>
                <a:rPr lang="en-GB" dirty="0"/>
                <a:t>- </a:t>
              </a:r>
              <a:r>
                <a:rPr lang="en-US" sz="1800" spc="-5" dirty="0">
                  <a:effectLst/>
                  <a:latin typeface="Calibri" panose="020F0502020204030204" pitchFamily="34" charset="0"/>
                  <a:ea typeface="Arial MT"/>
                  <a:cs typeface="Arial MT"/>
                </a:rPr>
                <a:t>NHS</a:t>
              </a:r>
              <a:r>
                <a:rPr lang="en-US" sz="1800" spc="-1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Resolution</a:t>
              </a:r>
              <a:r>
                <a:rPr lang="en-US" sz="1800" spc="3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will</a:t>
              </a:r>
              <a:r>
                <a:rPr lang="en-US" sz="1800" spc="-3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circulate</a:t>
              </a:r>
              <a:r>
                <a:rPr lang="en-US" sz="1800" spc="-1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the</a:t>
              </a:r>
              <a:r>
                <a:rPr lang="en-US" sz="1800" spc="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appeal</a:t>
              </a:r>
              <a:r>
                <a:rPr lang="en-US" sz="1800" spc="2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and</a:t>
              </a:r>
              <a:r>
                <a:rPr lang="en-US" sz="1800" spc="-1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give</a:t>
              </a:r>
              <a:r>
                <a:rPr lang="en-US" sz="1800" spc="-1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interested</a:t>
              </a:r>
              <a:r>
                <a:rPr lang="en-US" sz="1800" spc="3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parties</a:t>
              </a:r>
              <a:r>
                <a:rPr lang="en-US" sz="1800" dirty="0">
                  <a:effectLst/>
                  <a:latin typeface="Calibri" panose="020F0502020204030204" pitchFamily="34" charset="0"/>
                  <a:ea typeface="Arial MT"/>
                  <a:cs typeface="Arial MT"/>
                </a:rPr>
                <a:t> 30</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days to</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submit</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representations</a:t>
              </a:r>
              <a:endParaRPr lang="en-GB" sz="1800" dirty="0">
                <a:effectLst/>
                <a:latin typeface="Arial MT"/>
                <a:ea typeface="Arial MT"/>
                <a:cs typeface="Arial MT"/>
              </a:endParaRPr>
            </a:p>
            <a:p>
              <a:endParaRPr lang="en-GB" dirty="0"/>
            </a:p>
          </p:txBody>
        </p:sp>
        <p:sp>
          <p:nvSpPr>
            <p:cNvPr id="8" name="Freeform 27">
              <a:extLst>
                <a:ext uri="{FF2B5EF4-FFF2-40B4-BE49-F238E27FC236}">
                  <a16:creationId xmlns:a16="http://schemas.microsoft.com/office/drawing/2014/main" id="{64BBE7FC-1D0B-7010-4C11-BF03231AFE84}"/>
                </a:ext>
              </a:extLst>
            </p:cNvPr>
            <p:cNvSpPr>
              <a:spLocks/>
            </p:cNvSpPr>
            <p:nvPr/>
          </p:nvSpPr>
          <p:spPr bwMode="auto">
            <a:xfrm>
              <a:off x="1612" y="8263"/>
              <a:ext cx="8640" cy="1268"/>
            </a:xfrm>
            <a:custGeom>
              <a:avLst/>
              <a:gdLst>
                <a:gd name="T0" fmla="+- 0 10253 1614"/>
                <a:gd name="T1" fmla="*/ T0 w 8640"/>
                <a:gd name="T2" fmla="+- 0 9341 8428"/>
                <a:gd name="T3" fmla="*/ 9341 h 1405"/>
                <a:gd name="T4" fmla="+- 0 6109 1614"/>
                <a:gd name="T5" fmla="*/ T4 w 8640"/>
                <a:gd name="T6" fmla="+- 0 9341 8428"/>
                <a:gd name="T7" fmla="*/ 9341 h 1405"/>
                <a:gd name="T8" fmla="+- 0 6109 1614"/>
                <a:gd name="T9" fmla="*/ T8 w 8640"/>
                <a:gd name="T10" fmla="+- 0 9481 8428"/>
                <a:gd name="T11" fmla="*/ 9481 h 1405"/>
                <a:gd name="T12" fmla="+- 0 6285 1614"/>
                <a:gd name="T13" fmla="*/ T12 w 8640"/>
                <a:gd name="T14" fmla="+- 0 9481 8428"/>
                <a:gd name="T15" fmla="*/ 9481 h 1405"/>
                <a:gd name="T16" fmla="+- 0 5934 1614"/>
                <a:gd name="T17" fmla="*/ T16 w 8640"/>
                <a:gd name="T18" fmla="+- 0 9833 8428"/>
                <a:gd name="T19" fmla="*/ 9833 h 1405"/>
                <a:gd name="T20" fmla="+- 0 5583 1614"/>
                <a:gd name="T21" fmla="*/ T20 w 8640"/>
                <a:gd name="T22" fmla="+- 0 9481 8428"/>
                <a:gd name="T23" fmla="*/ 9481 h 1405"/>
                <a:gd name="T24" fmla="+- 0 5758 1614"/>
                <a:gd name="T25" fmla="*/ T24 w 8640"/>
                <a:gd name="T26" fmla="+- 0 9481 8428"/>
                <a:gd name="T27" fmla="*/ 9481 h 1405"/>
                <a:gd name="T28" fmla="+- 0 5758 1614"/>
                <a:gd name="T29" fmla="*/ T28 w 8640"/>
                <a:gd name="T30" fmla="+- 0 9341 8428"/>
                <a:gd name="T31" fmla="*/ 9341 h 1405"/>
                <a:gd name="T32" fmla="+- 0 1614 1614"/>
                <a:gd name="T33" fmla="*/ T32 w 8640"/>
                <a:gd name="T34" fmla="+- 0 9341 8428"/>
                <a:gd name="T35" fmla="*/ 9341 h 1405"/>
                <a:gd name="T36" fmla="+- 0 1614 1614"/>
                <a:gd name="T37" fmla="*/ T36 w 8640"/>
                <a:gd name="T38" fmla="+- 0 8428 8428"/>
                <a:gd name="T39" fmla="*/ 8428 h 1405"/>
                <a:gd name="T40" fmla="+- 0 10253 1614"/>
                <a:gd name="T41" fmla="*/ T40 w 8640"/>
                <a:gd name="T42" fmla="+- 0 8428 8428"/>
                <a:gd name="T43" fmla="*/ 8428 h 1405"/>
                <a:gd name="T44" fmla="+- 0 10253 1614"/>
                <a:gd name="T45" fmla="*/ T44 w 8640"/>
                <a:gd name="T46" fmla="+- 0 9341 8428"/>
                <a:gd name="T47" fmla="*/ 9341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913"/>
                  </a:moveTo>
                  <a:lnTo>
                    <a:pt x="4495" y="913"/>
                  </a:lnTo>
                  <a:lnTo>
                    <a:pt x="4495" y="1053"/>
                  </a:lnTo>
                  <a:lnTo>
                    <a:pt x="4671" y="1053"/>
                  </a:lnTo>
                  <a:lnTo>
                    <a:pt x="4320" y="1405"/>
                  </a:lnTo>
                  <a:lnTo>
                    <a:pt x="3969" y="1053"/>
                  </a:lnTo>
                  <a:lnTo>
                    <a:pt x="4144" y="1053"/>
                  </a:lnTo>
                  <a:lnTo>
                    <a:pt x="4144" y="913"/>
                  </a:lnTo>
                  <a:lnTo>
                    <a:pt x="0" y="913"/>
                  </a:lnTo>
                  <a:lnTo>
                    <a:pt x="0" y="0"/>
                  </a:lnTo>
                  <a:lnTo>
                    <a:pt x="8639" y="0"/>
                  </a:lnTo>
                  <a:lnTo>
                    <a:pt x="8639" y="913"/>
                  </a:lnTo>
                  <a:close/>
                </a:path>
              </a:pathLst>
            </a:custGeom>
            <a:noFill/>
            <a:ln w="254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9" name="Freeform 26">
              <a:extLst>
                <a:ext uri="{FF2B5EF4-FFF2-40B4-BE49-F238E27FC236}">
                  <a16:creationId xmlns:a16="http://schemas.microsoft.com/office/drawing/2014/main" id="{D07579D9-B125-038D-D343-ECC5CF9C4B3F}"/>
                </a:ext>
              </a:extLst>
            </p:cNvPr>
            <p:cNvSpPr>
              <a:spLocks/>
            </p:cNvSpPr>
            <p:nvPr/>
          </p:nvSpPr>
          <p:spPr bwMode="auto">
            <a:xfrm>
              <a:off x="1612" y="6837"/>
              <a:ext cx="8640" cy="1545"/>
            </a:xfrm>
            <a:custGeom>
              <a:avLst/>
              <a:gdLst>
                <a:gd name="T0" fmla="+- 0 10253 1614"/>
                <a:gd name="T1" fmla="*/ T0 w 8640"/>
                <a:gd name="T2" fmla="+- 0 7038 7038"/>
                <a:gd name="T3" fmla="*/ 7038 h 1405"/>
                <a:gd name="T4" fmla="+- 0 1614 1614"/>
                <a:gd name="T5" fmla="*/ T4 w 8640"/>
                <a:gd name="T6" fmla="+- 0 7038 7038"/>
                <a:gd name="T7" fmla="*/ 7038 h 1405"/>
                <a:gd name="T8" fmla="+- 0 1614 1614"/>
                <a:gd name="T9" fmla="*/ T8 w 8640"/>
                <a:gd name="T10" fmla="+- 0 7950 7038"/>
                <a:gd name="T11" fmla="*/ 7950 h 1405"/>
                <a:gd name="T12" fmla="+- 0 5758 1614"/>
                <a:gd name="T13" fmla="*/ T12 w 8640"/>
                <a:gd name="T14" fmla="+- 0 7950 7038"/>
                <a:gd name="T15" fmla="*/ 7950 h 1405"/>
                <a:gd name="T16" fmla="+- 0 5758 1614"/>
                <a:gd name="T17" fmla="*/ T16 w 8640"/>
                <a:gd name="T18" fmla="+- 0 8091 7038"/>
                <a:gd name="T19" fmla="*/ 8091 h 1405"/>
                <a:gd name="T20" fmla="+- 0 5583 1614"/>
                <a:gd name="T21" fmla="*/ T20 w 8640"/>
                <a:gd name="T22" fmla="+- 0 8091 7038"/>
                <a:gd name="T23" fmla="*/ 8091 h 1405"/>
                <a:gd name="T24" fmla="+- 0 5934 1614"/>
                <a:gd name="T25" fmla="*/ T24 w 8640"/>
                <a:gd name="T26" fmla="+- 0 8442 7038"/>
                <a:gd name="T27" fmla="*/ 8442 h 1405"/>
                <a:gd name="T28" fmla="+- 0 6285 1614"/>
                <a:gd name="T29" fmla="*/ T28 w 8640"/>
                <a:gd name="T30" fmla="+- 0 8091 7038"/>
                <a:gd name="T31" fmla="*/ 8091 h 1405"/>
                <a:gd name="T32" fmla="+- 0 6109 1614"/>
                <a:gd name="T33" fmla="*/ T32 w 8640"/>
                <a:gd name="T34" fmla="+- 0 8091 7038"/>
                <a:gd name="T35" fmla="*/ 8091 h 1405"/>
                <a:gd name="T36" fmla="+- 0 6109 1614"/>
                <a:gd name="T37" fmla="*/ T36 w 8640"/>
                <a:gd name="T38" fmla="+- 0 7950 7038"/>
                <a:gd name="T39" fmla="*/ 7950 h 1405"/>
                <a:gd name="T40" fmla="+- 0 10253 1614"/>
                <a:gd name="T41" fmla="*/ T40 w 8640"/>
                <a:gd name="T42" fmla="+- 0 7950 7038"/>
                <a:gd name="T43" fmla="*/ 7950 h 1405"/>
                <a:gd name="T44" fmla="+- 0 10253 1614"/>
                <a:gd name="T45" fmla="*/ T44 w 8640"/>
                <a:gd name="T46" fmla="+- 0 7038 7038"/>
                <a:gd name="T47" fmla="*/ 7038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2"/>
                  </a:lnTo>
                  <a:lnTo>
                    <a:pt x="4144" y="912"/>
                  </a:lnTo>
                  <a:lnTo>
                    <a:pt x="4144" y="1053"/>
                  </a:lnTo>
                  <a:lnTo>
                    <a:pt x="3969" y="1053"/>
                  </a:lnTo>
                  <a:lnTo>
                    <a:pt x="4320" y="1404"/>
                  </a:lnTo>
                  <a:lnTo>
                    <a:pt x="4671" y="1053"/>
                  </a:lnTo>
                  <a:lnTo>
                    <a:pt x="4495" y="1053"/>
                  </a:lnTo>
                  <a:lnTo>
                    <a:pt x="4495" y="912"/>
                  </a:lnTo>
                  <a:lnTo>
                    <a:pt x="8639" y="912"/>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Appeal -</a:t>
              </a:r>
              <a:r>
                <a:rPr lang="en-US" sz="1800" spc="-5" dirty="0">
                  <a:effectLst/>
                  <a:latin typeface="Calibri" panose="020F0502020204030204" pitchFamily="34" charset="0"/>
                  <a:ea typeface="Arial MT"/>
                  <a:cs typeface="Arial MT"/>
                </a:rPr>
                <a:t>applicant or certain </a:t>
              </a:r>
              <a:r>
                <a:rPr lang="en-US" sz="1800" dirty="0">
                  <a:effectLst/>
                  <a:latin typeface="Calibri" panose="020F0502020204030204" pitchFamily="34" charset="0"/>
                  <a:ea typeface="Arial MT"/>
                  <a:cs typeface="Arial MT"/>
                </a:rPr>
                <a:t>interested parties will have 30 days in which to appeal against NHS England's decision. Appeals are made</a:t>
              </a:r>
              <a:r>
                <a:rPr lang="en-US" sz="1800" spc="-17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to</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NHS</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Resolution</a:t>
              </a:r>
              <a:endParaRPr lang="en-GB" b="1" dirty="0"/>
            </a:p>
          </p:txBody>
        </p:sp>
        <p:sp>
          <p:nvSpPr>
            <p:cNvPr id="11" name="Freeform 24">
              <a:extLst>
                <a:ext uri="{FF2B5EF4-FFF2-40B4-BE49-F238E27FC236}">
                  <a16:creationId xmlns:a16="http://schemas.microsoft.com/office/drawing/2014/main" id="{69A81AF1-4DD7-802B-B91A-9BFD5D6D5928}"/>
                </a:ext>
              </a:extLst>
            </p:cNvPr>
            <p:cNvSpPr>
              <a:spLocks/>
            </p:cNvSpPr>
            <p:nvPr/>
          </p:nvSpPr>
          <p:spPr bwMode="auto">
            <a:xfrm>
              <a:off x="1661" y="5301"/>
              <a:ext cx="8543" cy="1581"/>
            </a:xfrm>
            <a:custGeom>
              <a:avLst/>
              <a:gdLst>
                <a:gd name="T0" fmla="+- 0 10253 1614"/>
                <a:gd name="T1" fmla="*/ T0 w 8640"/>
                <a:gd name="T2" fmla="+- 0 5647 5647"/>
                <a:gd name="T3" fmla="*/ 5647 h 1405"/>
                <a:gd name="T4" fmla="+- 0 1614 1614"/>
                <a:gd name="T5" fmla="*/ T4 w 8640"/>
                <a:gd name="T6" fmla="+- 0 5647 5647"/>
                <a:gd name="T7" fmla="*/ 5647 h 1405"/>
                <a:gd name="T8" fmla="+- 0 1614 1614"/>
                <a:gd name="T9" fmla="*/ T8 w 8640"/>
                <a:gd name="T10" fmla="+- 0 6559 5647"/>
                <a:gd name="T11" fmla="*/ 6559 h 1405"/>
                <a:gd name="T12" fmla="+- 0 5758 1614"/>
                <a:gd name="T13" fmla="*/ T12 w 8640"/>
                <a:gd name="T14" fmla="+- 0 6559 5647"/>
                <a:gd name="T15" fmla="*/ 6559 h 1405"/>
                <a:gd name="T16" fmla="+- 0 5758 1614"/>
                <a:gd name="T17" fmla="*/ T16 w 8640"/>
                <a:gd name="T18" fmla="+- 0 6700 5647"/>
                <a:gd name="T19" fmla="*/ 6700 h 1405"/>
                <a:gd name="T20" fmla="+- 0 5583 1614"/>
                <a:gd name="T21" fmla="*/ T20 w 8640"/>
                <a:gd name="T22" fmla="+- 0 6700 5647"/>
                <a:gd name="T23" fmla="*/ 6700 h 1405"/>
                <a:gd name="T24" fmla="+- 0 5934 1614"/>
                <a:gd name="T25" fmla="*/ T24 w 8640"/>
                <a:gd name="T26" fmla="+- 0 7051 5647"/>
                <a:gd name="T27" fmla="*/ 7051 h 1405"/>
                <a:gd name="T28" fmla="+- 0 6285 1614"/>
                <a:gd name="T29" fmla="*/ T28 w 8640"/>
                <a:gd name="T30" fmla="+- 0 6700 5647"/>
                <a:gd name="T31" fmla="*/ 6700 h 1405"/>
                <a:gd name="T32" fmla="+- 0 6109 1614"/>
                <a:gd name="T33" fmla="*/ T32 w 8640"/>
                <a:gd name="T34" fmla="+- 0 6700 5647"/>
                <a:gd name="T35" fmla="*/ 6700 h 1405"/>
                <a:gd name="T36" fmla="+- 0 6109 1614"/>
                <a:gd name="T37" fmla="*/ T36 w 8640"/>
                <a:gd name="T38" fmla="+- 0 6559 5647"/>
                <a:gd name="T39" fmla="*/ 6559 h 1405"/>
                <a:gd name="T40" fmla="+- 0 10253 1614"/>
                <a:gd name="T41" fmla="*/ T40 w 8640"/>
                <a:gd name="T42" fmla="+- 0 6559 5647"/>
                <a:gd name="T43" fmla="*/ 6559 h 1405"/>
                <a:gd name="T44" fmla="+- 0 10253 1614"/>
                <a:gd name="T45" fmla="*/ T44 w 8640"/>
                <a:gd name="T46" fmla="+- 0 5647 5647"/>
                <a:gd name="T47" fmla="*/ 5647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2"/>
                  </a:lnTo>
                  <a:lnTo>
                    <a:pt x="4144" y="912"/>
                  </a:lnTo>
                  <a:lnTo>
                    <a:pt x="4144" y="1053"/>
                  </a:lnTo>
                  <a:lnTo>
                    <a:pt x="3969" y="1053"/>
                  </a:lnTo>
                  <a:lnTo>
                    <a:pt x="4320" y="1404"/>
                  </a:lnTo>
                  <a:lnTo>
                    <a:pt x="4671" y="1053"/>
                  </a:lnTo>
                  <a:lnTo>
                    <a:pt x="4495" y="1053"/>
                  </a:lnTo>
                  <a:lnTo>
                    <a:pt x="4495" y="912"/>
                  </a:lnTo>
                  <a:lnTo>
                    <a:pt x="8639" y="912"/>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London PSRC Decision </a:t>
              </a:r>
              <a:r>
                <a:rPr lang="en-US" sz="1800" dirty="0">
                  <a:effectLst/>
                  <a:latin typeface="Calibri" panose="020F0502020204030204" pitchFamily="34" charset="0"/>
                  <a:ea typeface="Arial MT"/>
                  <a:cs typeface="Arial MT"/>
                </a:rPr>
                <a:t>NHS England makes a decision and gives its reasons. NHS England can hold an oral hearing before making a decision, but this is</a:t>
              </a:r>
              <a:r>
                <a:rPr lang="en-US" sz="1800" spc="-17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rarely</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done</a:t>
              </a:r>
              <a:endParaRPr lang="en-GB" sz="1800" dirty="0">
                <a:effectLst/>
                <a:latin typeface="Arial MT"/>
                <a:ea typeface="Arial MT"/>
                <a:cs typeface="Arial MT"/>
              </a:endParaRPr>
            </a:p>
            <a:p>
              <a:endParaRPr lang="en-GB" b="1" dirty="0"/>
            </a:p>
          </p:txBody>
        </p:sp>
        <p:sp>
          <p:nvSpPr>
            <p:cNvPr id="13" name="Freeform 22">
              <a:extLst>
                <a:ext uri="{FF2B5EF4-FFF2-40B4-BE49-F238E27FC236}">
                  <a16:creationId xmlns:a16="http://schemas.microsoft.com/office/drawing/2014/main" id="{CAD0A249-F4BE-9CE3-0A2C-805758151C9C}"/>
                </a:ext>
              </a:extLst>
            </p:cNvPr>
            <p:cNvSpPr>
              <a:spLocks/>
            </p:cNvSpPr>
            <p:nvPr/>
          </p:nvSpPr>
          <p:spPr bwMode="auto">
            <a:xfrm>
              <a:off x="1613" y="4087"/>
              <a:ext cx="8640" cy="1405"/>
            </a:xfrm>
            <a:custGeom>
              <a:avLst/>
              <a:gdLst>
                <a:gd name="T0" fmla="+- 0 10253 1614"/>
                <a:gd name="T1" fmla="*/ T0 w 8640"/>
                <a:gd name="T2" fmla="+- 0 4256 4256"/>
                <a:gd name="T3" fmla="*/ 4256 h 1405"/>
                <a:gd name="T4" fmla="+- 0 1614 1614"/>
                <a:gd name="T5" fmla="*/ T4 w 8640"/>
                <a:gd name="T6" fmla="+- 0 4256 4256"/>
                <a:gd name="T7" fmla="*/ 4256 h 1405"/>
                <a:gd name="T8" fmla="+- 0 1614 1614"/>
                <a:gd name="T9" fmla="*/ T8 w 8640"/>
                <a:gd name="T10" fmla="+- 0 5169 4256"/>
                <a:gd name="T11" fmla="*/ 5169 h 1405"/>
                <a:gd name="T12" fmla="+- 0 5758 1614"/>
                <a:gd name="T13" fmla="*/ T12 w 8640"/>
                <a:gd name="T14" fmla="+- 0 5169 4256"/>
                <a:gd name="T15" fmla="*/ 5169 h 1405"/>
                <a:gd name="T16" fmla="+- 0 5758 1614"/>
                <a:gd name="T17" fmla="*/ T16 w 8640"/>
                <a:gd name="T18" fmla="+- 0 5310 4256"/>
                <a:gd name="T19" fmla="*/ 5310 h 1405"/>
                <a:gd name="T20" fmla="+- 0 5583 1614"/>
                <a:gd name="T21" fmla="*/ T20 w 8640"/>
                <a:gd name="T22" fmla="+- 0 5310 4256"/>
                <a:gd name="T23" fmla="*/ 5310 h 1405"/>
                <a:gd name="T24" fmla="+- 0 5934 1614"/>
                <a:gd name="T25" fmla="*/ T24 w 8640"/>
                <a:gd name="T26" fmla="+- 0 5661 4256"/>
                <a:gd name="T27" fmla="*/ 5661 h 1405"/>
                <a:gd name="T28" fmla="+- 0 6285 1614"/>
                <a:gd name="T29" fmla="*/ T28 w 8640"/>
                <a:gd name="T30" fmla="+- 0 5310 4256"/>
                <a:gd name="T31" fmla="*/ 5310 h 1405"/>
                <a:gd name="T32" fmla="+- 0 6109 1614"/>
                <a:gd name="T33" fmla="*/ T32 w 8640"/>
                <a:gd name="T34" fmla="+- 0 5310 4256"/>
                <a:gd name="T35" fmla="*/ 5310 h 1405"/>
                <a:gd name="T36" fmla="+- 0 6109 1614"/>
                <a:gd name="T37" fmla="*/ T36 w 8640"/>
                <a:gd name="T38" fmla="+- 0 5169 4256"/>
                <a:gd name="T39" fmla="*/ 5169 h 1405"/>
                <a:gd name="T40" fmla="+- 0 10253 1614"/>
                <a:gd name="T41" fmla="*/ T40 w 8640"/>
                <a:gd name="T42" fmla="+- 0 5169 4256"/>
                <a:gd name="T43" fmla="*/ 5169 h 1405"/>
                <a:gd name="T44" fmla="+- 0 10253 1614"/>
                <a:gd name="T45" fmla="*/ T44 w 8640"/>
                <a:gd name="T46" fmla="+- 0 4256 4256"/>
                <a:gd name="T47" fmla="*/ 4256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3"/>
                  </a:lnTo>
                  <a:lnTo>
                    <a:pt x="4144" y="913"/>
                  </a:lnTo>
                  <a:lnTo>
                    <a:pt x="4144" y="1054"/>
                  </a:lnTo>
                  <a:lnTo>
                    <a:pt x="3969" y="1054"/>
                  </a:lnTo>
                  <a:lnTo>
                    <a:pt x="4320" y="1405"/>
                  </a:lnTo>
                  <a:lnTo>
                    <a:pt x="4671" y="1054"/>
                  </a:lnTo>
                  <a:lnTo>
                    <a:pt x="4495" y="1054"/>
                  </a:lnTo>
                  <a:lnTo>
                    <a:pt x="4495" y="913"/>
                  </a:lnTo>
                  <a:lnTo>
                    <a:pt x="8639" y="913"/>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Final Comments </a:t>
              </a:r>
              <a:r>
                <a:rPr lang="en-GB" dirty="0"/>
                <a:t>- </a:t>
              </a:r>
              <a:r>
                <a:rPr lang="en-US" sz="1800" spc="-5" dirty="0">
                  <a:effectLst/>
                  <a:latin typeface="Calibri" panose="020F0502020204030204" pitchFamily="34" charset="0"/>
                  <a:ea typeface="Arial MT"/>
                  <a:cs typeface="Arial MT"/>
                </a:rPr>
                <a:t>The</a:t>
              </a:r>
              <a:r>
                <a:rPr lang="en-US" sz="180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representations</a:t>
              </a:r>
              <a:r>
                <a:rPr lang="en-US" sz="1800" spc="5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are</a:t>
              </a:r>
              <a:r>
                <a:rPr lang="en-US" sz="1800" spc="-4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circulated</a:t>
              </a:r>
              <a:r>
                <a:rPr lang="en-US" sz="1800" spc="1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to</a:t>
              </a:r>
              <a:r>
                <a:rPr lang="en-US" sz="1800" spc="-2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the</a:t>
              </a:r>
              <a:r>
                <a:rPr lang="en-US" sz="1800" spc="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applicant</a:t>
              </a:r>
              <a:r>
                <a:rPr lang="en-US" sz="1800" spc="-1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and</a:t>
              </a:r>
              <a:r>
                <a:rPr lang="en-US" sz="1800" spc="1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interested</a:t>
              </a:r>
              <a:r>
                <a:rPr lang="en-US" sz="1800" spc="2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parties.</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They</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will</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be</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given</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final</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opportunity</a:t>
              </a:r>
              <a:r>
                <a:rPr lang="en-US" sz="1800" spc="5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to</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comment. </a:t>
              </a:r>
              <a:endParaRPr lang="en-GB" dirty="0"/>
            </a:p>
          </p:txBody>
        </p:sp>
        <p:sp>
          <p:nvSpPr>
            <p:cNvPr id="16" name="Freeform 19">
              <a:extLst>
                <a:ext uri="{FF2B5EF4-FFF2-40B4-BE49-F238E27FC236}">
                  <a16:creationId xmlns:a16="http://schemas.microsoft.com/office/drawing/2014/main" id="{CAC594B1-9C5F-407F-1CF7-B55C1BCD6D84}"/>
                </a:ext>
              </a:extLst>
            </p:cNvPr>
            <p:cNvSpPr>
              <a:spLocks/>
            </p:cNvSpPr>
            <p:nvPr/>
          </p:nvSpPr>
          <p:spPr bwMode="auto">
            <a:xfrm>
              <a:off x="1614" y="2865"/>
              <a:ext cx="8640" cy="1405"/>
            </a:xfrm>
            <a:custGeom>
              <a:avLst/>
              <a:gdLst>
                <a:gd name="T0" fmla="+- 0 10253 1614"/>
                <a:gd name="T1" fmla="*/ T0 w 8640"/>
                <a:gd name="T2" fmla="+- 0 3778 2866"/>
                <a:gd name="T3" fmla="*/ 3778 h 1405"/>
                <a:gd name="T4" fmla="+- 0 6109 1614"/>
                <a:gd name="T5" fmla="*/ T4 w 8640"/>
                <a:gd name="T6" fmla="+- 0 3778 2866"/>
                <a:gd name="T7" fmla="*/ 3778 h 1405"/>
                <a:gd name="T8" fmla="+- 0 6109 1614"/>
                <a:gd name="T9" fmla="*/ T8 w 8640"/>
                <a:gd name="T10" fmla="+- 0 3919 2866"/>
                <a:gd name="T11" fmla="*/ 3919 h 1405"/>
                <a:gd name="T12" fmla="+- 0 6285 1614"/>
                <a:gd name="T13" fmla="*/ T12 w 8640"/>
                <a:gd name="T14" fmla="+- 0 3919 2866"/>
                <a:gd name="T15" fmla="*/ 3919 h 1405"/>
                <a:gd name="T16" fmla="+- 0 5934 1614"/>
                <a:gd name="T17" fmla="*/ T16 w 8640"/>
                <a:gd name="T18" fmla="+- 0 4270 2866"/>
                <a:gd name="T19" fmla="*/ 4270 h 1405"/>
                <a:gd name="T20" fmla="+- 0 5583 1614"/>
                <a:gd name="T21" fmla="*/ T20 w 8640"/>
                <a:gd name="T22" fmla="+- 0 3919 2866"/>
                <a:gd name="T23" fmla="*/ 3919 h 1405"/>
                <a:gd name="T24" fmla="+- 0 5758 1614"/>
                <a:gd name="T25" fmla="*/ T24 w 8640"/>
                <a:gd name="T26" fmla="+- 0 3919 2866"/>
                <a:gd name="T27" fmla="*/ 3919 h 1405"/>
                <a:gd name="T28" fmla="+- 0 5758 1614"/>
                <a:gd name="T29" fmla="*/ T28 w 8640"/>
                <a:gd name="T30" fmla="+- 0 3778 2866"/>
                <a:gd name="T31" fmla="*/ 3778 h 1405"/>
                <a:gd name="T32" fmla="+- 0 1614 1614"/>
                <a:gd name="T33" fmla="*/ T32 w 8640"/>
                <a:gd name="T34" fmla="+- 0 3778 2866"/>
                <a:gd name="T35" fmla="*/ 3778 h 1405"/>
                <a:gd name="T36" fmla="+- 0 1614 1614"/>
                <a:gd name="T37" fmla="*/ T36 w 8640"/>
                <a:gd name="T38" fmla="+- 0 2866 2866"/>
                <a:gd name="T39" fmla="*/ 2866 h 1405"/>
                <a:gd name="T40" fmla="+- 0 10253 1614"/>
                <a:gd name="T41" fmla="*/ T40 w 8640"/>
                <a:gd name="T42" fmla="+- 0 2866 2866"/>
                <a:gd name="T43" fmla="*/ 2866 h 1405"/>
                <a:gd name="T44" fmla="+- 0 10253 1614"/>
                <a:gd name="T45" fmla="*/ T44 w 8640"/>
                <a:gd name="T46" fmla="+- 0 3778 2866"/>
                <a:gd name="T47" fmla="*/ 3778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912"/>
                  </a:moveTo>
                  <a:lnTo>
                    <a:pt x="4495" y="912"/>
                  </a:lnTo>
                  <a:lnTo>
                    <a:pt x="4495" y="1053"/>
                  </a:lnTo>
                  <a:lnTo>
                    <a:pt x="4671" y="1053"/>
                  </a:lnTo>
                  <a:lnTo>
                    <a:pt x="4320" y="1404"/>
                  </a:lnTo>
                  <a:lnTo>
                    <a:pt x="3969" y="1053"/>
                  </a:lnTo>
                  <a:lnTo>
                    <a:pt x="4144" y="1053"/>
                  </a:lnTo>
                  <a:lnTo>
                    <a:pt x="4144" y="912"/>
                  </a:lnTo>
                  <a:lnTo>
                    <a:pt x="0" y="912"/>
                  </a:lnTo>
                  <a:lnTo>
                    <a:pt x="0" y="0"/>
                  </a:lnTo>
                  <a:lnTo>
                    <a:pt x="8639" y="0"/>
                  </a:lnTo>
                  <a:lnTo>
                    <a:pt x="8639" y="912"/>
                  </a:lnTo>
                  <a:close/>
                </a:path>
              </a:pathLst>
            </a:custGeom>
            <a:noFill/>
            <a:ln w="254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sp>
          <p:nvSpPr>
            <p:cNvPr id="17" name="Freeform 18">
              <a:extLst>
                <a:ext uri="{FF2B5EF4-FFF2-40B4-BE49-F238E27FC236}">
                  <a16:creationId xmlns:a16="http://schemas.microsoft.com/office/drawing/2014/main" id="{3F531C5F-7AD3-C57F-757D-5376AC0AD0B6}"/>
                </a:ext>
              </a:extLst>
            </p:cNvPr>
            <p:cNvSpPr>
              <a:spLocks/>
            </p:cNvSpPr>
            <p:nvPr/>
          </p:nvSpPr>
          <p:spPr bwMode="auto">
            <a:xfrm>
              <a:off x="1613" y="1507"/>
              <a:ext cx="8640" cy="1159"/>
            </a:xfrm>
            <a:custGeom>
              <a:avLst/>
              <a:gdLst>
                <a:gd name="T0" fmla="+- 0 10253 1614"/>
                <a:gd name="T1" fmla="*/ T0 w 8640"/>
                <a:gd name="T2" fmla="+- 0 1475 1475"/>
                <a:gd name="T3" fmla="*/ 1475 h 1405"/>
                <a:gd name="T4" fmla="+- 0 1614 1614"/>
                <a:gd name="T5" fmla="*/ T4 w 8640"/>
                <a:gd name="T6" fmla="+- 0 1475 1475"/>
                <a:gd name="T7" fmla="*/ 1475 h 1405"/>
                <a:gd name="T8" fmla="+- 0 1614 1614"/>
                <a:gd name="T9" fmla="*/ T8 w 8640"/>
                <a:gd name="T10" fmla="+- 0 2388 1475"/>
                <a:gd name="T11" fmla="*/ 2388 h 1405"/>
                <a:gd name="T12" fmla="+- 0 5758 1614"/>
                <a:gd name="T13" fmla="*/ T12 w 8640"/>
                <a:gd name="T14" fmla="+- 0 2388 1475"/>
                <a:gd name="T15" fmla="*/ 2388 h 1405"/>
                <a:gd name="T16" fmla="+- 0 5758 1614"/>
                <a:gd name="T17" fmla="*/ T16 w 8640"/>
                <a:gd name="T18" fmla="+- 0 2528 1475"/>
                <a:gd name="T19" fmla="*/ 2528 h 1405"/>
                <a:gd name="T20" fmla="+- 0 5583 1614"/>
                <a:gd name="T21" fmla="*/ T20 w 8640"/>
                <a:gd name="T22" fmla="+- 0 2528 1475"/>
                <a:gd name="T23" fmla="*/ 2528 h 1405"/>
                <a:gd name="T24" fmla="+- 0 5934 1614"/>
                <a:gd name="T25" fmla="*/ T24 w 8640"/>
                <a:gd name="T26" fmla="+- 0 2879 1475"/>
                <a:gd name="T27" fmla="*/ 2879 h 1405"/>
                <a:gd name="T28" fmla="+- 0 6285 1614"/>
                <a:gd name="T29" fmla="*/ T28 w 8640"/>
                <a:gd name="T30" fmla="+- 0 2528 1475"/>
                <a:gd name="T31" fmla="*/ 2528 h 1405"/>
                <a:gd name="T32" fmla="+- 0 6109 1614"/>
                <a:gd name="T33" fmla="*/ T32 w 8640"/>
                <a:gd name="T34" fmla="+- 0 2528 1475"/>
                <a:gd name="T35" fmla="*/ 2528 h 1405"/>
                <a:gd name="T36" fmla="+- 0 6109 1614"/>
                <a:gd name="T37" fmla="*/ T36 w 8640"/>
                <a:gd name="T38" fmla="+- 0 2388 1475"/>
                <a:gd name="T39" fmla="*/ 2388 h 1405"/>
                <a:gd name="T40" fmla="+- 0 10253 1614"/>
                <a:gd name="T41" fmla="*/ T40 w 8640"/>
                <a:gd name="T42" fmla="+- 0 2388 1475"/>
                <a:gd name="T43" fmla="*/ 2388 h 1405"/>
                <a:gd name="T44" fmla="+- 0 10253 1614"/>
                <a:gd name="T45" fmla="*/ T44 w 8640"/>
                <a:gd name="T46" fmla="+- 0 1475 1475"/>
                <a:gd name="T47" fmla="*/ 1475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3"/>
                  </a:lnTo>
                  <a:lnTo>
                    <a:pt x="4144" y="913"/>
                  </a:lnTo>
                  <a:lnTo>
                    <a:pt x="4144" y="1053"/>
                  </a:lnTo>
                  <a:lnTo>
                    <a:pt x="3969" y="1053"/>
                  </a:lnTo>
                  <a:lnTo>
                    <a:pt x="4320" y="1404"/>
                  </a:lnTo>
                  <a:lnTo>
                    <a:pt x="4671" y="1053"/>
                  </a:lnTo>
                  <a:lnTo>
                    <a:pt x="4495" y="1053"/>
                  </a:lnTo>
                  <a:lnTo>
                    <a:pt x="4495" y="913"/>
                  </a:lnTo>
                  <a:lnTo>
                    <a:pt x="8639" y="913"/>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Fitness to Practice </a:t>
              </a:r>
              <a:r>
                <a:rPr lang="en-GB" dirty="0"/>
                <a:t>- </a:t>
              </a:r>
              <a:r>
                <a:rPr lang="en-US" sz="1800" dirty="0">
                  <a:effectLst/>
                  <a:latin typeface="Calibri" panose="020F0502020204030204" pitchFamily="34" charset="0"/>
                  <a:ea typeface="Arial MT"/>
                  <a:cs typeface="Arial MT"/>
                </a:rPr>
                <a:t>Fitness to</a:t>
              </a:r>
              <a:r>
                <a:rPr lang="en-US" sz="1800" spc="-3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practise</a:t>
              </a:r>
              <a:r>
                <a:rPr lang="en-US" sz="1800" spc="-2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checks</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may</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be</a:t>
              </a:r>
              <a:r>
                <a:rPr lang="en-US" sz="1800" spc="-2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made</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on</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the</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applicant</a:t>
              </a:r>
              <a:endParaRPr lang="en-GB" sz="1800" dirty="0">
                <a:effectLst/>
                <a:latin typeface="Arial MT"/>
                <a:ea typeface="Arial MT"/>
                <a:cs typeface="Arial MT"/>
              </a:endParaRPr>
            </a:p>
            <a:p>
              <a:endParaRPr lang="en-GB" dirty="0"/>
            </a:p>
          </p:txBody>
        </p:sp>
        <p:sp>
          <p:nvSpPr>
            <p:cNvPr id="19" name="Freeform 16">
              <a:extLst>
                <a:ext uri="{FF2B5EF4-FFF2-40B4-BE49-F238E27FC236}">
                  <a16:creationId xmlns:a16="http://schemas.microsoft.com/office/drawing/2014/main" id="{A4B3AF6E-B7DB-712A-5502-DF62564FC8BF}"/>
                </a:ext>
              </a:extLst>
            </p:cNvPr>
            <p:cNvSpPr>
              <a:spLocks/>
            </p:cNvSpPr>
            <p:nvPr/>
          </p:nvSpPr>
          <p:spPr bwMode="auto">
            <a:xfrm>
              <a:off x="1614" y="84"/>
              <a:ext cx="8640" cy="1405"/>
            </a:xfrm>
            <a:custGeom>
              <a:avLst/>
              <a:gdLst>
                <a:gd name="T0" fmla="+- 0 10253 1614"/>
                <a:gd name="T1" fmla="*/ T0 w 8640"/>
                <a:gd name="T2" fmla="+- 0 84 84"/>
                <a:gd name="T3" fmla="*/ 84 h 1405"/>
                <a:gd name="T4" fmla="+- 0 1614 1614"/>
                <a:gd name="T5" fmla="*/ T4 w 8640"/>
                <a:gd name="T6" fmla="+- 0 84 84"/>
                <a:gd name="T7" fmla="*/ 84 h 1405"/>
                <a:gd name="T8" fmla="+- 0 1614 1614"/>
                <a:gd name="T9" fmla="*/ T8 w 8640"/>
                <a:gd name="T10" fmla="+- 0 997 84"/>
                <a:gd name="T11" fmla="*/ 997 h 1405"/>
                <a:gd name="T12" fmla="+- 0 5758 1614"/>
                <a:gd name="T13" fmla="*/ T12 w 8640"/>
                <a:gd name="T14" fmla="+- 0 997 84"/>
                <a:gd name="T15" fmla="*/ 997 h 1405"/>
                <a:gd name="T16" fmla="+- 0 5758 1614"/>
                <a:gd name="T17" fmla="*/ T16 w 8640"/>
                <a:gd name="T18" fmla="+- 0 1138 84"/>
                <a:gd name="T19" fmla="*/ 1138 h 1405"/>
                <a:gd name="T20" fmla="+- 0 5583 1614"/>
                <a:gd name="T21" fmla="*/ T20 w 8640"/>
                <a:gd name="T22" fmla="+- 0 1138 84"/>
                <a:gd name="T23" fmla="*/ 1138 h 1405"/>
                <a:gd name="T24" fmla="+- 0 5934 1614"/>
                <a:gd name="T25" fmla="*/ T24 w 8640"/>
                <a:gd name="T26" fmla="+- 0 1489 84"/>
                <a:gd name="T27" fmla="*/ 1489 h 1405"/>
                <a:gd name="T28" fmla="+- 0 6285 1614"/>
                <a:gd name="T29" fmla="*/ T28 w 8640"/>
                <a:gd name="T30" fmla="+- 0 1138 84"/>
                <a:gd name="T31" fmla="*/ 1138 h 1405"/>
                <a:gd name="T32" fmla="+- 0 6109 1614"/>
                <a:gd name="T33" fmla="*/ T32 w 8640"/>
                <a:gd name="T34" fmla="+- 0 1138 84"/>
                <a:gd name="T35" fmla="*/ 1138 h 1405"/>
                <a:gd name="T36" fmla="+- 0 6109 1614"/>
                <a:gd name="T37" fmla="*/ T36 w 8640"/>
                <a:gd name="T38" fmla="+- 0 997 84"/>
                <a:gd name="T39" fmla="*/ 997 h 1405"/>
                <a:gd name="T40" fmla="+- 0 10253 1614"/>
                <a:gd name="T41" fmla="*/ T40 w 8640"/>
                <a:gd name="T42" fmla="+- 0 997 84"/>
                <a:gd name="T43" fmla="*/ 997 h 1405"/>
                <a:gd name="T44" fmla="+- 0 10253 1614"/>
                <a:gd name="T45" fmla="*/ T44 w 8640"/>
                <a:gd name="T46" fmla="+- 0 84 84"/>
                <a:gd name="T47" fmla="*/ 84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3"/>
                  </a:lnTo>
                  <a:lnTo>
                    <a:pt x="4144" y="913"/>
                  </a:lnTo>
                  <a:lnTo>
                    <a:pt x="4144" y="1054"/>
                  </a:lnTo>
                  <a:lnTo>
                    <a:pt x="3969" y="1054"/>
                  </a:lnTo>
                  <a:lnTo>
                    <a:pt x="4320" y="1405"/>
                  </a:lnTo>
                  <a:lnTo>
                    <a:pt x="4671" y="1054"/>
                  </a:lnTo>
                  <a:lnTo>
                    <a:pt x="4495" y="1054"/>
                  </a:lnTo>
                  <a:lnTo>
                    <a:pt x="4495" y="913"/>
                  </a:lnTo>
                  <a:lnTo>
                    <a:pt x="8639" y="913"/>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Application form Completed </a:t>
              </a:r>
              <a:r>
                <a:rPr lang="en-GB" dirty="0"/>
                <a:t>application forms must be sent to NHS England (or submitted electronically) with the relevant fee. NHS England outsources the administration of applications to PCSE</a:t>
              </a:r>
            </a:p>
            <a:p>
              <a:endParaRPr lang="en-GB" dirty="0"/>
            </a:p>
          </p:txBody>
        </p:sp>
        <p:sp>
          <p:nvSpPr>
            <p:cNvPr id="20" name="Freeform 15">
              <a:extLst>
                <a:ext uri="{FF2B5EF4-FFF2-40B4-BE49-F238E27FC236}">
                  <a16:creationId xmlns:a16="http://schemas.microsoft.com/office/drawing/2014/main" id="{6B746BC3-BF67-ACD4-AB64-3FAC6BB32C3A}"/>
                </a:ext>
              </a:extLst>
            </p:cNvPr>
            <p:cNvSpPr>
              <a:spLocks/>
            </p:cNvSpPr>
            <p:nvPr/>
          </p:nvSpPr>
          <p:spPr bwMode="auto">
            <a:xfrm>
              <a:off x="1614" y="84"/>
              <a:ext cx="8640" cy="1405"/>
            </a:xfrm>
            <a:custGeom>
              <a:avLst/>
              <a:gdLst>
                <a:gd name="T0" fmla="+- 0 10253 1614"/>
                <a:gd name="T1" fmla="*/ T0 w 8640"/>
                <a:gd name="T2" fmla="+- 0 997 84"/>
                <a:gd name="T3" fmla="*/ 997 h 1405"/>
                <a:gd name="T4" fmla="+- 0 6109 1614"/>
                <a:gd name="T5" fmla="*/ T4 w 8640"/>
                <a:gd name="T6" fmla="+- 0 997 84"/>
                <a:gd name="T7" fmla="*/ 997 h 1405"/>
                <a:gd name="T8" fmla="+- 0 6109 1614"/>
                <a:gd name="T9" fmla="*/ T8 w 8640"/>
                <a:gd name="T10" fmla="+- 0 1138 84"/>
                <a:gd name="T11" fmla="*/ 1138 h 1405"/>
                <a:gd name="T12" fmla="+- 0 6285 1614"/>
                <a:gd name="T13" fmla="*/ T12 w 8640"/>
                <a:gd name="T14" fmla="+- 0 1138 84"/>
                <a:gd name="T15" fmla="*/ 1138 h 1405"/>
                <a:gd name="T16" fmla="+- 0 5934 1614"/>
                <a:gd name="T17" fmla="*/ T16 w 8640"/>
                <a:gd name="T18" fmla="+- 0 1489 84"/>
                <a:gd name="T19" fmla="*/ 1489 h 1405"/>
                <a:gd name="T20" fmla="+- 0 5583 1614"/>
                <a:gd name="T21" fmla="*/ T20 w 8640"/>
                <a:gd name="T22" fmla="+- 0 1138 84"/>
                <a:gd name="T23" fmla="*/ 1138 h 1405"/>
                <a:gd name="T24" fmla="+- 0 5758 1614"/>
                <a:gd name="T25" fmla="*/ T24 w 8640"/>
                <a:gd name="T26" fmla="+- 0 1138 84"/>
                <a:gd name="T27" fmla="*/ 1138 h 1405"/>
                <a:gd name="T28" fmla="+- 0 5758 1614"/>
                <a:gd name="T29" fmla="*/ T28 w 8640"/>
                <a:gd name="T30" fmla="+- 0 997 84"/>
                <a:gd name="T31" fmla="*/ 997 h 1405"/>
                <a:gd name="T32" fmla="+- 0 1614 1614"/>
                <a:gd name="T33" fmla="*/ T32 w 8640"/>
                <a:gd name="T34" fmla="+- 0 997 84"/>
                <a:gd name="T35" fmla="*/ 997 h 1405"/>
                <a:gd name="T36" fmla="+- 0 1614 1614"/>
                <a:gd name="T37" fmla="*/ T36 w 8640"/>
                <a:gd name="T38" fmla="+- 0 84 84"/>
                <a:gd name="T39" fmla="*/ 84 h 1405"/>
                <a:gd name="T40" fmla="+- 0 10253 1614"/>
                <a:gd name="T41" fmla="*/ T40 w 8640"/>
                <a:gd name="T42" fmla="+- 0 84 84"/>
                <a:gd name="T43" fmla="*/ 84 h 1405"/>
                <a:gd name="T44" fmla="+- 0 10253 1614"/>
                <a:gd name="T45" fmla="*/ T44 w 8640"/>
                <a:gd name="T46" fmla="+- 0 997 84"/>
                <a:gd name="T47" fmla="*/ 997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913"/>
                  </a:moveTo>
                  <a:lnTo>
                    <a:pt x="4495" y="913"/>
                  </a:lnTo>
                  <a:lnTo>
                    <a:pt x="4495" y="1054"/>
                  </a:lnTo>
                  <a:lnTo>
                    <a:pt x="4671" y="1054"/>
                  </a:lnTo>
                  <a:lnTo>
                    <a:pt x="4320" y="1405"/>
                  </a:lnTo>
                  <a:lnTo>
                    <a:pt x="3969" y="1054"/>
                  </a:lnTo>
                  <a:lnTo>
                    <a:pt x="4144" y="1054"/>
                  </a:lnTo>
                  <a:lnTo>
                    <a:pt x="4144" y="913"/>
                  </a:lnTo>
                  <a:lnTo>
                    <a:pt x="0" y="913"/>
                  </a:lnTo>
                  <a:lnTo>
                    <a:pt x="0" y="0"/>
                  </a:lnTo>
                  <a:lnTo>
                    <a:pt x="8639" y="0"/>
                  </a:lnTo>
                  <a:lnTo>
                    <a:pt x="8639" y="913"/>
                  </a:lnTo>
                  <a:close/>
                </a:path>
              </a:pathLst>
            </a:custGeom>
            <a:noFill/>
            <a:ln w="25400">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en-GB"/>
            </a:p>
          </p:txBody>
        </p:sp>
      </p:grpSp>
      <p:sp>
        <p:nvSpPr>
          <p:cNvPr id="21" name="Freeform 18">
            <a:extLst>
              <a:ext uri="{FF2B5EF4-FFF2-40B4-BE49-F238E27FC236}">
                <a16:creationId xmlns:a16="http://schemas.microsoft.com/office/drawing/2014/main" id="{491CE9CA-B132-7DC1-EF6C-EB21E801A70B}"/>
              </a:ext>
            </a:extLst>
          </p:cNvPr>
          <p:cNvSpPr>
            <a:spLocks/>
          </p:cNvSpPr>
          <p:nvPr/>
        </p:nvSpPr>
        <p:spPr bwMode="auto">
          <a:xfrm>
            <a:off x="165650" y="1938950"/>
            <a:ext cx="11462799" cy="900711"/>
          </a:xfrm>
          <a:custGeom>
            <a:avLst/>
            <a:gdLst>
              <a:gd name="T0" fmla="+- 0 10253 1614"/>
              <a:gd name="T1" fmla="*/ T0 w 8640"/>
              <a:gd name="T2" fmla="+- 0 1475 1475"/>
              <a:gd name="T3" fmla="*/ 1475 h 1405"/>
              <a:gd name="T4" fmla="+- 0 1614 1614"/>
              <a:gd name="T5" fmla="*/ T4 w 8640"/>
              <a:gd name="T6" fmla="+- 0 1475 1475"/>
              <a:gd name="T7" fmla="*/ 1475 h 1405"/>
              <a:gd name="T8" fmla="+- 0 1614 1614"/>
              <a:gd name="T9" fmla="*/ T8 w 8640"/>
              <a:gd name="T10" fmla="+- 0 2388 1475"/>
              <a:gd name="T11" fmla="*/ 2388 h 1405"/>
              <a:gd name="T12" fmla="+- 0 5758 1614"/>
              <a:gd name="T13" fmla="*/ T12 w 8640"/>
              <a:gd name="T14" fmla="+- 0 2388 1475"/>
              <a:gd name="T15" fmla="*/ 2388 h 1405"/>
              <a:gd name="T16" fmla="+- 0 5758 1614"/>
              <a:gd name="T17" fmla="*/ T16 w 8640"/>
              <a:gd name="T18" fmla="+- 0 2528 1475"/>
              <a:gd name="T19" fmla="*/ 2528 h 1405"/>
              <a:gd name="T20" fmla="+- 0 5583 1614"/>
              <a:gd name="T21" fmla="*/ T20 w 8640"/>
              <a:gd name="T22" fmla="+- 0 2528 1475"/>
              <a:gd name="T23" fmla="*/ 2528 h 1405"/>
              <a:gd name="T24" fmla="+- 0 5934 1614"/>
              <a:gd name="T25" fmla="*/ T24 w 8640"/>
              <a:gd name="T26" fmla="+- 0 2879 1475"/>
              <a:gd name="T27" fmla="*/ 2879 h 1405"/>
              <a:gd name="T28" fmla="+- 0 6285 1614"/>
              <a:gd name="T29" fmla="*/ T28 w 8640"/>
              <a:gd name="T30" fmla="+- 0 2528 1475"/>
              <a:gd name="T31" fmla="*/ 2528 h 1405"/>
              <a:gd name="T32" fmla="+- 0 6109 1614"/>
              <a:gd name="T33" fmla="*/ T32 w 8640"/>
              <a:gd name="T34" fmla="+- 0 2528 1475"/>
              <a:gd name="T35" fmla="*/ 2528 h 1405"/>
              <a:gd name="T36" fmla="+- 0 6109 1614"/>
              <a:gd name="T37" fmla="*/ T36 w 8640"/>
              <a:gd name="T38" fmla="+- 0 2388 1475"/>
              <a:gd name="T39" fmla="*/ 2388 h 1405"/>
              <a:gd name="T40" fmla="+- 0 10253 1614"/>
              <a:gd name="T41" fmla="*/ T40 w 8640"/>
              <a:gd name="T42" fmla="+- 0 2388 1475"/>
              <a:gd name="T43" fmla="*/ 2388 h 1405"/>
              <a:gd name="T44" fmla="+- 0 10253 1614"/>
              <a:gd name="T45" fmla="*/ T44 w 8640"/>
              <a:gd name="T46" fmla="+- 0 1475 1475"/>
              <a:gd name="T47" fmla="*/ 1475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3"/>
                </a:lnTo>
                <a:lnTo>
                  <a:pt x="4144" y="913"/>
                </a:lnTo>
                <a:lnTo>
                  <a:pt x="4144" y="1053"/>
                </a:lnTo>
                <a:lnTo>
                  <a:pt x="3969" y="1053"/>
                </a:lnTo>
                <a:lnTo>
                  <a:pt x="4320" y="1404"/>
                </a:lnTo>
                <a:lnTo>
                  <a:pt x="4671" y="1053"/>
                </a:lnTo>
                <a:lnTo>
                  <a:pt x="4495" y="1053"/>
                </a:lnTo>
                <a:lnTo>
                  <a:pt x="4495" y="913"/>
                </a:lnTo>
                <a:lnTo>
                  <a:pt x="8639" y="913"/>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r>
              <a:rPr lang="en-GB" b="1" dirty="0"/>
              <a:t>Circulation of Application </a:t>
            </a:r>
            <a:r>
              <a:rPr lang="en-GB" dirty="0"/>
              <a:t>-</a:t>
            </a:r>
            <a:r>
              <a:rPr lang="en-US" sz="1800" spc="-5" dirty="0">
                <a:effectLst/>
                <a:latin typeface="Calibri" panose="020F0502020204030204" pitchFamily="34" charset="0"/>
                <a:ea typeface="Arial MT"/>
                <a:cs typeface="Arial MT"/>
              </a:rPr>
              <a:t>The</a:t>
            </a:r>
            <a:r>
              <a:rPr lang="en-US" sz="1800" spc="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application</a:t>
            </a:r>
            <a:r>
              <a:rPr lang="en-US" sz="1800" spc="1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will</a:t>
            </a:r>
            <a:r>
              <a:rPr lang="en-US" sz="1800" spc="-4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be</a:t>
            </a:r>
            <a:r>
              <a:rPr lang="en-US" sz="1800" spc="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sent</a:t>
            </a:r>
            <a:r>
              <a:rPr lang="en-US" sz="1800" spc="2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to</a:t>
            </a:r>
            <a:r>
              <a:rPr lang="en-US" sz="1800" spc="-2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interested</a:t>
            </a:r>
            <a:r>
              <a:rPr lang="en-US" sz="1800" spc="35"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parties</a:t>
            </a:r>
            <a:r>
              <a:rPr lang="en-US" sz="1800" dirty="0">
                <a:effectLst/>
                <a:latin typeface="Calibri" panose="020F0502020204030204" pitchFamily="34" charset="0"/>
                <a:ea typeface="Arial MT"/>
                <a:cs typeface="Arial MT"/>
              </a:rPr>
              <a:t> </a:t>
            </a:r>
            <a:r>
              <a:rPr lang="en-US" sz="1800" spc="-5" dirty="0">
                <a:effectLst/>
                <a:latin typeface="Calibri" panose="020F0502020204030204" pitchFamily="34" charset="0"/>
                <a:ea typeface="Arial MT"/>
                <a:cs typeface="Arial MT"/>
              </a:rPr>
              <a:t>who</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will</a:t>
            </a:r>
            <a:r>
              <a:rPr lang="en-US" sz="1800" spc="-4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be</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given</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45</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days</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in</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which</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to</a:t>
            </a:r>
            <a:r>
              <a:rPr lang="en-US" sz="1800" spc="-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make</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written</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representations</a:t>
            </a:r>
            <a:endParaRPr lang="en-GB" sz="1800" dirty="0">
              <a:effectLst/>
              <a:latin typeface="Arial MT"/>
              <a:ea typeface="Arial MT"/>
              <a:cs typeface="Arial MT"/>
            </a:endParaRPr>
          </a:p>
          <a:p>
            <a:endParaRPr lang="en-GB" dirty="0"/>
          </a:p>
        </p:txBody>
      </p:sp>
      <p:sp>
        <p:nvSpPr>
          <p:cNvPr id="24" name="Freeform 30">
            <a:extLst>
              <a:ext uri="{FF2B5EF4-FFF2-40B4-BE49-F238E27FC236}">
                <a16:creationId xmlns:a16="http://schemas.microsoft.com/office/drawing/2014/main" id="{5BFAE2DB-CF21-7381-327E-332FC5F5D1CD}"/>
              </a:ext>
            </a:extLst>
          </p:cNvPr>
          <p:cNvSpPr>
            <a:spLocks/>
          </p:cNvSpPr>
          <p:nvPr/>
        </p:nvSpPr>
        <p:spPr bwMode="auto">
          <a:xfrm>
            <a:off x="131154" y="7200366"/>
            <a:ext cx="11526482" cy="934688"/>
          </a:xfrm>
          <a:custGeom>
            <a:avLst/>
            <a:gdLst>
              <a:gd name="T0" fmla="+- 0 10253 1614"/>
              <a:gd name="T1" fmla="*/ T0 w 8640"/>
              <a:gd name="T2" fmla="+- 0 9819 9819"/>
              <a:gd name="T3" fmla="*/ 9819 h 1405"/>
              <a:gd name="T4" fmla="+- 0 1614 1614"/>
              <a:gd name="T5" fmla="*/ T4 w 8640"/>
              <a:gd name="T6" fmla="+- 0 9819 9819"/>
              <a:gd name="T7" fmla="*/ 9819 h 1405"/>
              <a:gd name="T8" fmla="+- 0 1614 1614"/>
              <a:gd name="T9" fmla="*/ T8 w 8640"/>
              <a:gd name="T10" fmla="+- 0 10731 9819"/>
              <a:gd name="T11" fmla="*/ 10731 h 1405"/>
              <a:gd name="T12" fmla="+- 0 5758 1614"/>
              <a:gd name="T13" fmla="*/ T12 w 8640"/>
              <a:gd name="T14" fmla="+- 0 10731 9819"/>
              <a:gd name="T15" fmla="*/ 10731 h 1405"/>
              <a:gd name="T16" fmla="+- 0 5758 1614"/>
              <a:gd name="T17" fmla="*/ T16 w 8640"/>
              <a:gd name="T18" fmla="+- 0 10872 9819"/>
              <a:gd name="T19" fmla="*/ 10872 h 1405"/>
              <a:gd name="T20" fmla="+- 0 5583 1614"/>
              <a:gd name="T21" fmla="*/ T20 w 8640"/>
              <a:gd name="T22" fmla="+- 0 10872 9819"/>
              <a:gd name="T23" fmla="*/ 10872 h 1405"/>
              <a:gd name="T24" fmla="+- 0 5934 1614"/>
              <a:gd name="T25" fmla="*/ T24 w 8640"/>
              <a:gd name="T26" fmla="+- 0 11223 9819"/>
              <a:gd name="T27" fmla="*/ 11223 h 1405"/>
              <a:gd name="T28" fmla="+- 0 6285 1614"/>
              <a:gd name="T29" fmla="*/ T28 w 8640"/>
              <a:gd name="T30" fmla="+- 0 10872 9819"/>
              <a:gd name="T31" fmla="*/ 10872 h 1405"/>
              <a:gd name="T32" fmla="+- 0 6109 1614"/>
              <a:gd name="T33" fmla="*/ T32 w 8640"/>
              <a:gd name="T34" fmla="+- 0 10872 9819"/>
              <a:gd name="T35" fmla="*/ 10872 h 1405"/>
              <a:gd name="T36" fmla="+- 0 6109 1614"/>
              <a:gd name="T37" fmla="*/ T36 w 8640"/>
              <a:gd name="T38" fmla="+- 0 10731 9819"/>
              <a:gd name="T39" fmla="*/ 10731 h 1405"/>
              <a:gd name="T40" fmla="+- 0 10253 1614"/>
              <a:gd name="T41" fmla="*/ T40 w 8640"/>
              <a:gd name="T42" fmla="+- 0 10731 9819"/>
              <a:gd name="T43" fmla="*/ 10731 h 1405"/>
              <a:gd name="T44" fmla="+- 0 10253 1614"/>
              <a:gd name="T45" fmla="*/ T44 w 8640"/>
              <a:gd name="T46" fmla="+- 0 9819 9819"/>
              <a:gd name="T47" fmla="*/ 9819 h 1405"/>
            </a:gdLst>
            <a:ahLst/>
            <a:cxnLst>
              <a:cxn ang="0">
                <a:pos x="T1" y="T3"/>
              </a:cxn>
              <a:cxn ang="0">
                <a:pos x="T5" y="T7"/>
              </a:cxn>
              <a:cxn ang="0">
                <a:pos x="T9" y="T11"/>
              </a:cxn>
              <a:cxn ang="0">
                <a:pos x="T13" y="T15"/>
              </a:cxn>
              <a:cxn ang="0">
                <a:pos x="T17" y="T19"/>
              </a:cxn>
              <a:cxn ang="0">
                <a:pos x="T21" y="T23"/>
              </a:cxn>
              <a:cxn ang="0">
                <a:pos x="T25" y="T27"/>
              </a:cxn>
              <a:cxn ang="0">
                <a:pos x="T29" y="T31"/>
              </a:cxn>
              <a:cxn ang="0">
                <a:pos x="T33" y="T35"/>
              </a:cxn>
              <a:cxn ang="0">
                <a:pos x="T37" y="T39"/>
              </a:cxn>
              <a:cxn ang="0">
                <a:pos x="T41" y="T43"/>
              </a:cxn>
              <a:cxn ang="0">
                <a:pos x="T45" y="T47"/>
              </a:cxn>
            </a:cxnLst>
            <a:rect l="0" t="0" r="r" b="b"/>
            <a:pathLst>
              <a:path w="8640" h="1405">
                <a:moveTo>
                  <a:pt x="8639" y="0"/>
                </a:moveTo>
                <a:lnTo>
                  <a:pt x="0" y="0"/>
                </a:lnTo>
                <a:lnTo>
                  <a:pt x="0" y="912"/>
                </a:lnTo>
                <a:lnTo>
                  <a:pt x="4144" y="912"/>
                </a:lnTo>
                <a:lnTo>
                  <a:pt x="4144" y="1053"/>
                </a:lnTo>
                <a:lnTo>
                  <a:pt x="3969" y="1053"/>
                </a:lnTo>
                <a:lnTo>
                  <a:pt x="4320" y="1404"/>
                </a:lnTo>
                <a:lnTo>
                  <a:pt x="4671" y="1053"/>
                </a:lnTo>
                <a:lnTo>
                  <a:pt x="4495" y="1053"/>
                </a:lnTo>
                <a:lnTo>
                  <a:pt x="4495" y="912"/>
                </a:lnTo>
                <a:lnTo>
                  <a:pt x="8639" y="912"/>
                </a:lnTo>
                <a:lnTo>
                  <a:pt x="8639" y="0"/>
                </a:lnTo>
                <a:close/>
              </a:path>
            </a:pathLst>
          </a:custGeom>
          <a:solidFill>
            <a:schemeClr val="accent6">
              <a:lumMod val="40000"/>
              <a:lumOff val="6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rot="0" vert="horz" wrap="square" lIns="91440" tIns="45720" rIns="91440" bIns="45720" anchor="t" anchorCtr="0" upright="1">
            <a:noAutofit/>
          </a:bodyPr>
          <a:lstStyle/>
          <a:p>
            <a:pPr marL="208915" marR="212725" algn="ctr">
              <a:lnSpc>
                <a:spcPts val="920"/>
              </a:lnSpc>
              <a:spcBef>
                <a:spcPts val="100"/>
              </a:spcBef>
              <a:spcAft>
                <a:spcPts val="0"/>
              </a:spcAft>
            </a:pPr>
            <a:endParaRPr lang="en-GB" sz="1600" b="1" dirty="0">
              <a:effectLst/>
              <a:latin typeface="Arial MT"/>
              <a:ea typeface="Arial MT"/>
              <a:cs typeface="Arial MT"/>
            </a:endParaRPr>
          </a:p>
          <a:p>
            <a:pPr marL="208915" marR="212725" algn="ctr">
              <a:lnSpc>
                <a:spcPts val="920"/>
              </a:lnSpc>
              <a:spcBef>
                <a:spcPts val="100"/>
              </a:spcBef>
              <a:spcAft>
                <a:spcPts val="0"/>
              </a:spcAft>
            </a:pPr>
            <a:r>
              <a:rPr lang="en-GB" sz="1600" b="1" dirty="0">
                <a:effectLst/>
                <a:latin typeface="Arial MT"/>
                <a:ea typeface="Arial MT"/>
                <a:cs typeface="Arial MT"/>
              </a:rPr>
              <a:t>Determination of Appeal - </a:t>
            </a:r>
            <a:r>
              <a:rPr lang="en-US" sz="1800" dirty="0">
                <a:effectLst/>
                <a:latin typeface="Calibri" panose="020F0502020204030204" pitchFamily="34" charset="0"/>
                <a:ea typeface="Arial MT"/>
                <a:cs typeface="Arial MT"/>
              </a:rPr>
              <a:t>NHS</a:t>
            </a:r>
            <a:r>
              <a:rPr lang="en-US" sz="1800" spc="6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Resolution</a:t>
            </a:r>
            <a:r>
              <a:rPr lang="en-US" sz="1800" spc="1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may</a:t>
            </a:r>
            <a:r>
              <a:rPr lang="en-US" sz="1800" spc="7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decide</a:t>
            </a:r>
            <a:r>
              <a:rPr lang="en-US" sz="1800" spc="1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the</a:t>
            </a:r>
            <a:r>
              <a:rPr lang="en-US" sz="1800" spc="8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appeal</a:t>
            </a:r>
            <a:r>
              <a:rPr lang="en-US" sz="1800" spc="7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after</a:t>
            </a:r>
            <a:r>
              <a:rPr lang="en-US" sz="1800" spc="8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considering</a:t>
            </a:r>
            <a:r>
              <a:rPr lang="en-US" sz="1800" spc="1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the</a:t>
            </a:r>
            <a:r>
              <a:rPr lang="en-US" sz="1800" spc="8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papers,</a:t>
            </a:r>
            <a:r>
              <a:rPr lang="en-US" sz="1800" spc="9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or</a:t>
            </a:r>
            <a:r>
              <a:rPr lang="en-US" sz="1800" spc="8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it</a:t>
            </a:r>
            <a:r>
              <a:rPr lang="en-US" sz="1800" spc="3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may</a:t>
            </a:r>
            <a:r>
              <a:rPr lang="en-US" sz="1800" spc="10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appoint</a:t>
            </a:r>
            <a:r>
              <a:rPr lang="en-US" sz="1800" spc="9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a:t>
            </a:r>
          </a:p>
          <a:p>
            <a:pPr marL="208915" marR="212725" algn="ctr">
              <a:lnSpc>
                <a:spcPts val="920"/>
              </a:lnSpc>
              <a:spcBef>
                <a:spcPts val="100"/>
              </a:spcBef>
              <a:spcAft>
                <a:spcPts val="0"/>
              </a:spcAft>
            </a:pPr>
            <a:endParaRPr lang="en-US" spc="70" dirty="0">
              <a:latin typeface="Calibri" panose="020F0502020204030204" pitchFamily="34" charset="0"/>
              <a:ea typeface="Arial MT"/>
              <a:cs typeface="Arial MT"/>
            </a:endParaRPr>
          </a:p>
          <a:p>
            <a:pPr marL="208915" marR="212725" algn="ctr">
              <a:lnSpc>
                <a:spcPts val="920"/>
              </a:lnSpc>
              <a:spcBef>
                <a:spcPts val="100"/>
              </a:spcBef>
              <a:spcAft>
                <a:spcPts val="0"/>
              </a:spcAft>
            </a:pPr>
            <a:r>
              <a:rPr lang="en-US" sz="1800" spc="7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committee</a:t>
            </a:r>
            <a:r>
              <a:rPr lang="en-US" sz="1800" spc="11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to</a:t>
            </a:r>
            <a:r>
              <a:rPr lang="en-US" sz="1800" spc="8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carry</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out</a:t>
            </a:r>
            <a:r>
              <a:rPr lang="en-US" sz="1800" spc="9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a:t>
            </a:r>
            <a:r>
              <a:rPr lang="en-US" sz="1800" spc="7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site</a:t>
            </a:r>
            <a:r>
              <a:rPr lang="en-US" sz="1800" spc="5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visit, conduct</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hearing</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and</a:t>
            </a:r>
            <a:r>
              <a:rPr lang="en-US" sz="1800" spc="-3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make</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a:t>
            </a:r>
            <a:r>
              <a:rPr lang="en-US" sz="1800" spc="-2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decision</a:t>
            </a:r>
            <a:r>
              <a:rPr lang="en-US" sz="1800" spc="-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on</a:t>
            </a:r>
            <a:r>
              <a:rPr lang="en-US" sz="1800" spc="-25"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the</a:t>
            </a:r>
            <a:r>
              <a:rPr lang="en-US" sz="1800" spc="-10" dirty="0">
                <a:effectLst/>
                <a:latin typeface="Calibri" panose="020F0502020204030204" pitchFamily="34" charset="0"/>
                <a:ea typeface="Arial MT"/>
                <a:cs typeface="Arial MT"/>
              </a:rPr>
              <a:t> </a:t>
            </a:r>
            <a:r>
              <a:rPr lang="en-US" sz="1800" dirty="0">
                <a:effectLst/>
                <a:latin typeface="Calibri" panose="020F0502020204030204" pitchFamily="34" charset="0"/>
                <a:ea typeface="Arial MT"/>
                <a:cs typeface="Arial MT"/>
              </a:rPr>
              <a:t>application</a:t>
            </a:r>
            <a:endParaRPr lang="en-GB" sz="1800" dirty="0">
              <a:effectLst/>
              <a:latin typeface="Arial MT"/>
              <a:ea typeface="Arial MT"/>
              <a:cs typeface="Arial MT"/>
            </a:endParaRPr>
          </a:p>
          <a:p>
            <a:endParaRPr lang="en-GB" sz="1600" dirty="0">
              <a:effectLst/>
              <a:latin typeface="Arial MT"/>
              <a:ea typeface="Arial MT"/>
              <a:cs typeface="Arial MT"/>
            </a:endParaRPr>
          </a:p>
          <a:p>
            <a:r>
              <a:rPr lang="en-GB" dirty="0"/>
              <a:t> </a:t>
            </a:r>
          </a:p>
        </p:txBody>
      </p:sp>
    </p:spTree>
    <p:extLst>
      <p:ext uri="{BB962C8B-B14F-4D97-AF65-F5344CB8AC3E}">
        <p14:creationId xmlns:p14="http://schemas.microsoft.com/office/powerpoint/2010/main" val="17364226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b="1" dirty="0">
                <a:solidFill>
                  <a:schemeClr val="bg1"/>
                </a:solidFill>
              </a:rPr>
              <a:t>8. LPC Market Entry Committee  </a:t>
            </a:r>
          </a:p>
        </p:txBody>
      </p:sp>
      <p:sp>
        <p:nvSpPr>
          <p:cNvPr id="6" name="Content Placeholder 2">
            <a:extLst>
              <a:ext uri="{FF2B5EF4-FFF2-40B4-BE49-F238E27FC236}">
                <a16:creationId xmlns:a16="http://schemas.microsoft.com/office/drawing/2014/main" id="{9889317A-4FCE-99B5-B88A-BAC0FE901D13}"/>
              </a:ext>
            </a:extLst>
          </p:cNvPr>
          <p:cNvSpPr txBox="1">
            <a:spLocks/>
          </p:cNvSpPr>
          <p:nvPr/>
        </p:nvSpPr>
        <p:spPr>
          <a:xfrm>
            <a:off x="0" y="1597432"/>
            <a:ext cx="12014200" cy="49660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The LPC has sent up a Market entry committee to review and sign off LPC comments to ME applications </a:t>
            </a:r>
          </a:p>
          <a:p>
            <a:endParaRPr lang="en-GB" dirty="0"/>
          </a:p>
          <a:p>
            <a:r>
              <a:rPr lang="en-GB" dirty="0"/>
              <a:t>A tracking log of ME applications has been set up</a:t>
            </a:r>
          </a:p>
          <a:p>
            <a:endParaRPr lang="en-GB" dirty="0"/>
          </a:p>
          <a:p>
            <a:endParaRPr lang="en-GB" dirty="0"/>
          </a:p>
          <a:p>
            <a:endParaRPr lang="en-GB" dirty="0"/>
          </a:p>
          <a:p>
            <a:r>
              <a:rPr lang="en-GB" dirty="0"/>
              <a:t> An ME report for LPC ME committee review has been set up  </a:t>
            </a:r>
          </a:p>
          <a:p>
            <a:endParaRPr lang="en-GB" dirty="0"/>
          </a:p>
        </p:txBody>
      </p:sp>
      <p:pic>
        <p:nvPicPr>
          <p:cNvPr id="7" name="Picture 6">
            <a:extLst>
              <a:ext uri="{FF2B5EF4-FFF2-40B4-BE49-F238E27FC236}">
                <a16:creationId xmlns:a16="http://schemas.microsoft.com/office/drawing/2014/main" id="{BEF3F021-DBBC-F313-5AAA-C562EE9A5A8E}"/>
              </a:ext>
            </a:extLst>
          </p:cNvPr>
          <p:cNvPicPr>
            <a:picLocks noChangeAspect="1"/>
          </p:cNvPicPr>
          <p:nvPr/>
        </p:nvPicPr>
        <p:blipFill>
          <a:blip r:embed="rId2"/>
          <a:stretch>
            <a:fillRect/>
          </a:stretch>
        </p:blipFill>
        <p:spPr>
          <a:xfrm>
            <a:off x="253389" y="3427575"/>
            <a:ext cx="11849709" cy="1600282"/>
          </a:xfrm>
          <a:prstGeom prst="rect">
            <a:avLst/>
          </a:prstGeom>
        </p:spPr>
      </p:pic>
    </p:spTree>
    <p:extLst>
      <p:ext uri="{BB962C8B-B14F-4D97-AF65-F5344CB8AC3E}">
        <p14:creationId xmlns:p14="http://schemas.microsoft.com/office/powerpoint/2010/main" val="6692501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9. </a:t>
            </a:r>
            <a:r>
              <a:rPr lang="en-GB" sz="4000" dirty="0">
                <a:solidFill>
                  <a:schemeClr val="bg1"/>
                </a:solidFill>
              </a:rPr>
              <a:t>Delays in Market Entry – CPE support </a:t>
            </a:r>
          </a:p>
        </p:txBody>
      </p:sp>
      <p:sp>
        <p:nvSpPr>
          <p:cNvPr id="6" name="Content Placeholder 2">
            <a:extLst>
              <a:ext uri="{FF2B5EF4-FFF2-40B4-BE49-F238E27FC236}">
                <a16:creationId xmlns:a16="http://schemas.microsoft.com/office/drawing/2014/main" id="{B5DE7891-454E-26C6-DF6E-5D323485F316}"/>
              </a:ext>
            </a:extLst>
          </p:cNvPr>
          <p:cNvSpPr>
            <a:spLocks noGrp="1"/>
          </p:cNvSpPr>
          <p:nvPr>
            <p:ph idx="1"/>
          </p:nvPr>
        </p:nvSpPr>
        <p:spPr>
          <a:xfrm>
            <a:off x="1" y="1622745"/>
            <a:ext cx="12191996" cy="5235255"/>
          </a:xfrm>
        </p:spPr>
        <p:txBody>
          <a:bodyPr>
            <a:normAutofit lnSpcReduction="10000"/>
          </a:bodyPr>
          <a:lstStyle/>
          <a:p>
            <a:pPr marL="0" indent="0" algn="l">
              <a:buNone/>
            </a:pPr>
            <a:r>
              <a:rPr lang="en-GB" sz="1800" b="0" i="0" dirty="0">
                <a:effectLst/>
                <a:latin typeface="Arial" panose="020B0604020202020204" pitchFamily="34" charset="0"/>
                <a:cs typeface="Arial" panose="020B0604020202020204" pitchFamily="34" charset="0"/>
              </a:rPr>
              <a:t>CPE has been increasingly aware of delays in the market entry process, which includes </a:t>
            </a:r>
            <a:r>
              <a:rPr lang="en-GB" sz="1800" b="0" i="1" dirty="0">
                <a:effectLst/>
                <a:latin typeface="Arial" panose="020B0604020202020204" pitchFamily="34" charset="0"/>
                <a:cs typeface="Arial" panose="020B0604020202020204" pitchFamily="34" charset="0"/>
              </a:rPr>
              <a:t>change of ownership</a:t>
            </a:r>
            <a:r>
              <a:rPr lang="en-GB" sz="1800" b="0" i="0" dirty="0">
                <a:effectLst/>
                <a:latin typeface="Arial" panose="020B0604020202020204" pitchFamily="34" charset="0"/>
                <a:cs typeface="Arial" panose="020B0604020202020204" pitchFamily="34" charset="0"/>
              </a:rPr>
              <a:t> applications. The process is administered by Primary Care Support England (PCSE) with decisions being made by ICBs.</a:t>
            </a:r>
          </a:p>
          <a:p>
            <a:pPr algn="l"/>
            <a:r>
              <a:rPr lang="en-GB" sz="1800" b="0" i="0" dirty="0">
                <a:effectLst/>
                <a:latin typeface="Arial" panose="020B0604020202020204" pitchFamily="34" charset="0"/>
                <a:cs typeface="Arial" panose="020B0604020202020204" pitchFamily="34" charset="0"/>
              </a:rPr>
              <a:t>The delays appear to be due to a number of factors and issues including:</a:t>
            </a:r>
          </a:p>
          <a:p>
            <a:pPr algn="l">
              <a:buFont typeface="Arial" panose="020B0604020202020204" pitchFamily="34" charset="0"/>
              <a:buChar char="•"/>
            </a:pPr>
            <a:r>
              <a:rPr lang="en-GB" sz="1800" b="0" i="0" dirty="0">
                <a:effectLst/>
                <a:latin typeface="Arial" panose="020B0604020202020204" pitchFamily="34" charset="0"/>
                <a:cs typeface="Arial" panose="020B0604020202020204" pitchFamily="34" charset="0"/>
              </a:rPr>
              <a:t>increased pharmacy sales, for example, the sale of hundreds of pharmacies by Lloyds, which has substantially increased the volume of applications and notifications being submitted,</a:t>
            </a:r>
          </a:p>
          <a:p>
            <a:pPr algn="l">
              <a:buFont typeface="Arial" panose="020B0604020202020204" pitchFamily="34" charset="0"/>
              <a:buChar char="•"/>
            </a:pPr>
            <a:r>
              <a:rPr lang="en-GB" sz="1800" b="0" i="0" dirty="0">
                <a:effectLst/>
                <a:latin typeface="Arial" panose="020B0604020202020204" pitchFamily="34" charset="0"/>
                <a:cs typeface="Arial" panose="020B0604020202020204" pitchFamily="34" charset="0"/>
              </a:rPr>
              <a:t>delays due to not all the required information being provided by applicants (particularly fitness information) or delays with referees responding to reference requests,</a:t>
            </a:r>
          </a:p>
          <a:p>
            <a:pPr algn="l">
              <a:buFont typeface="Arial" panose="020B0604020202020204" pitchFamily="34" charset="0"/>
              <a:buChar char="•"/>
            </a:pPr>
            <a:r>
              <a:rPr lang="en-GB" sz="1800" b="0" i="0" dirty="0">
                <a:effectLst/>
                <a:latin typeface="Arial" panose="020B0604020202020204" pitchFamily="34" charset="0"/>
                <a:cs typeface="Arial" panose="020B0604020202020204" pitchFamily="34" charset="0"/>
              </a:rPr>
              <a:t>delays due to PCSE’s capacity to process the high number of applications, and</a:t>
            </a:r>
          </a:p>
          <a:p>
            <a:pPr algn="l">
              <a:buFont typeface="Arial" panose="020B0604020202020204" pitchFamily="34" charset="0"/>
              <a:buChar char="•"/>
            </a:pPr>
            <a:r>
              <a:rPr lang="en-GB" sz="1800" b="0" i="0" dirty="0">
                <a:effectLst/>
                <a:latin typeface="Arial" panose="020B0604020202020204" pitchFamily="34" charset="0"/>
                <a:cs typeface="Arial" panose="020B0604020202020204" pitchFamily="34" charset="0"/>
              </a:rPr>
              <a:t>delays at the ICB decision-making stage of the process</a:t>
            </a:r>
            <a:r>
              <a:rPr lang="en-GB" sz="1800" b="0" i="0" dirty="0">
                <a:solidFill>
                  <a:srgbClr val="0A4740"/>
                </a:solidFill>
                <a:effectLst/>
                <a:latin typeface="DM Sans" pitchFamily="2" charset="0"/>
              </a:rPr>
              <a:t>.</a:t>
            </a:r>
          </a:p>
          <a:p>
            <a:pPr marL="0" indent="0" algn="l">
              <a:buNone/>
            </a:pPr>
            <a:endParaRPr lang="en-GB" sz="1800" b="1" i="0" dirty="0">
              <a:effectLst/>
            </a:endParaRPr>
          </a:p>
          <a:p>
            <a:pPr marL="0" indent="0" algn="l">
              <a:buNone/>
            </a:pPr>
            <a:r>
              <a:rPr lang="en-GB" sz="1800" b="1" i="0" dirty="0">
                <a:effectLst/>
              </a:rPr>
              <a:t>To assist pharmacy contractors</a:t>
            </a:r>
            <a:r>
              <a:rPr lang="en-GB" sz="1800" b="0" i="0" dirty="0">
                <a:effectLst/>
              </a:rPr>
              <a:t>: </a:t>
            </a:r>
          </a:p>
          <a:p>
            <a:r>
              <a:rPr lang="en-GB" sz="1800" b="0" i="0" dirty="0">
                <a:effectLst/>
              </a:rPr>
              <a:t>If an applicant is struggling to resolve issues with PCSE and delays with the application are lengthy Contact CPE   </a:t>
            </a:r>
            <a:r>
              <a:rPr lang="en-GB" sz="1800" b="1" i="0" u="sng" dirty="0">
                <a:effectLst/>
                <a:hlinkClick r:id="rId2">
                  <a:extLst>
                    <a:ext uri="{A12FA001-AC4F-418D-AE19-62706E023703}">
                      <ahyp:hlinkClr xmlns:ahyp="http://schemas.microsoft.com/office/drawing/2018/hyperlinkcolor" val="tx"/>
                    </a:ext>
                  </a:extLst>
                </a:hlinkClick>
              </a:rPr>
              <a:t>regulations.team@cpe.org.uk</a:t>
            </a:r>
            <a:r>
              <a:rPr lang="en-GB" sz="1800" b="0" i="0" dirty="0">
                <a:effectLst/>
              </a:rPr>
              <a:t>.</a:t>
            </a:r>
          </a:p>
          <a:p>
            <a:r>
              <a:rPr lang="en-GB" sz="1800" dirty="0"/>
              <a:t>There is a </a:t>
            </a:r>
            <a:r>
              <a:rPr lang="en-GB" sz="1800" dirty="0">
                <a:hlinkClick r:id="rId3"/>
              </a:rPr>
              <a:t>CPE Market Entry Briefing </a:t>
            </a:r>
            <a:endParaRPr lang="en-GB" sz="1800" dirty="0"/>
          </a:p>
          <a:p>
            <a:r>
              <a:rPr lang="en-GB" sz="1800" b="0" i="0" dirty="0">
                <a:effectLst/>
              </a:rPr>
              <a:t>There is a </a:t>
            </a:r>
            <a:r>
              <a:rPr lang="en-GB" sz="1800" b="0" i="0" dirty="0">
                <a:effectLst/>
                <a:hlinkClick r:id="rId4"/>
              </a:rPr>
              <a:t>10 key points guide </a:t>
            </a:r>
            <a:r>
              <a:rPr lang="en-GB" sz="1800" b="0" i="0" dirty="0">
                <a:effectLst/>
              </a:rPr>
              <a:t>for applicants for market entry  </a:t>
            </a:r>
          </a:p>
          <a:p>
            <a:pPr marL="0" indent="0" algn="l">
              <a:buNone/>
            </a:pPr>
            <a:endParaRPr lang="en-GB" sz="2400" dirty="0"/>
          </a:p>
          <a:p>
            <a:endParaRPr lang="en-GB" dirty="0"/>
          </a:p>
        </p:txBody>
      </p:sp>
    </p:spTree>
    <p:extLst>
      <p:ext uri="{BB962C8B-B14F-4D97-AF65-F5344CB8AC3E}">
        <p14:creationId xmlns:p14="http://schemas.microsoft.com/office/powerpoint/2010/main" val="927847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F8D1B48-39AE-3BE2-7864-C5AA893CEA1A}"/>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References </a:t>
            </a:r>
          </a:p>
        </p:txBody>
      </p:sp>
      <p:sp>
        <p:nvSpPr>
          <p:cNvPr id="3" name="Content Placeholder 2">
            <a:extLst>
              <a:ext uri="{FF2B5EF4-FFF2-40B4-BE49-F238E27FC236}">
                <a16:creationId xmlns:a16="http://schemas.microsoft.com/office/drawing/2014/main" id="{C36AC141-7576-C8AA-49E5-2927175C119E}"/>
              </a:ext>
            </a:extLst>
          </p:cNvPr>
          <p:cNvSpPr>
            <a:spLocks noGrp="1"/>
          </p:cNvSpPr>
          <p:nvPr>
            <p:ph idx="1"/>
          </p:nvPr>
        </p:nvSpPr>
        <p:spPr>
          <a:xfrm>
            <a:off x="132783" y="1622744"/>
            <a:ext cx="11732646" cy="5071969"/>
          </a:xfrm>
        </p:spPr>
        <p:txBody>
          <a:bodyPr anchor="ctr">
            <a:normAutofit/>
          </a:bodyPr>
          <a:lstStyle/>
          <a:p>
            <a:r>
              <a:rPr lang="en-GB" sz="2000" dirty="0">
                <a:latin typeface="Arial" panose="020B0604020202020204" pitchFamily="34" charset="0"/>
                <a:cs typeface="Arial" panose="020B0604020202020204" pitchFamily="34" charset="0"/>
                <a:hlinkClick r:id="rId2"/>
              </a:rPr>
              <a:t>Briefing 001/24: Market Entry  For applicants in the market entry process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b="0" i="0" dirty="0">
                <a:effectLst/>
                <a:latin typeface="Arial" panose="020B0604020202020204" pitchFamily="34" charset="0"/>
                <a:cs typeface="Arial" panose="020B0604020202020204" pitchFamily="34" charset="0"/>
                <a:hlinkClick r:id="rId3"/>
              </a:rPr>
              <a:t>The National Health Service (Pharmaceutical and Local Pharmaceutical Services) Regulations 2013</a:t>
            </a:r>
            <a:endParaRPr lang="en-GB" sz="2000" b="0" i="0" dirty="0">
              <a:effectLst/>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4"/>
              </a:rPr>
              <a:t>NHS England – market Entry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5"/>
              </a:rPr>
              <a:t>NHS England Pharmacy Manual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6"/>
              </a:rPr>
              <a:t>NHS England Pharmacy Market Administration services</a:t>
            </a:r>
            <a:r>
              <a:rPr lang="en-GB" sz="2000" dirty="0">
                <a:latin typeface="Arial" panose="020B0604020202020204" pitchFamily="34" charset="0"/>
                <a:cs typeface="Arial" panose="020B0604020202020204" pitchFamily="34" charset="0"/>
              </a:rPr>
              <a:t> (PMAS)provided by PCSE </a:t>
            </a:r>
          </a:p>
          <a:p>
            <a:endParaRPr lang="en-GB" sz="24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hlinkClick r:id="rId7"/>
              </a:rPr>
              <a:t>PMAS – PCSE </a:t>
            </a:r>
            <a:r>
              <a:rPr lang="en-GB" sz="2000" dirty="0" err="1">
                <a:latin typeface="Arial" panose="020B0604020202020204" pitchFamily="34" charset="0"/>
                <a:cs typeface="Arial" panose="020B0604020202020204" pitchFamily="34" charset="0"/>
                <a:hlinkClick r:id="rId7"/>
              </a:rPr>
              <a:t>Youtube</a:t>
            </a:r>
            <a:r>
              <a:rPr lang="en-GB" sz="2000" dirty="0">
                <a:latin typeface="Arial" panose="020B0604020202020204" pitchFamily="34" charset="0"/>
                <a:cs typeface="Arial" panose="020B0604020202020204" pitchFamily="34" charset="0"/>
                <a:hlinkClick r:id="rId7"/>
              </a:rPr>
              <a:t> guide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954531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4094F28-286D-3B5A-72E5-9AFD2719DE3A}"/>
              </a:ext>
            </a:extLst>
          </p:cNvPr>
          <p:cNvSpPr>
            <a:spLocks noGrp="1"/>
          </p:cNvSpPr>
          <p:nvPr>
            <p:ph type="title"/>
          </p:nvPr>
        </p:nvSpPr>
        <p:spPr>
          <a:xfrm>
            <a:off x="826396" y="586855"/>
            <a:ext cx="4230100" cy="3387497"/>
          </a:xfrm>
        </p:spPr>
        <p:txBody>
          <a:bodyPr anchor="b">
            <a:normAutofit/>
          </a:bodyPr>
          <a:lstStyle/>
          <a:p>
            <a:pPr algn="r"/>
            <a:r>
              <a:rPr lang="en-GB" sz="4000">
                <a:solidFill>
                  <a:srgbClr val="FFFFFF"/>
                </a:solidFill>
              </a:rPr>
              <a:t>Contents </a:t>
            </a:r>
          </a:p>
        </p:txBody>
      </p:sp>
      <p:sp>
        <p:nvSpPr>
          <p:cNvPr id="3" name="Content Placeholder 2">
            <a:extLst>
              <a:ext uri="{FF2B5EF4-FFF2-40B4-BE49-F238E27FC236}">
                <a16:creationId xmlns:a16="http://schemas.microsoft.com/office/drawing/2014/main" id="{AB755CA5-106F-23FE-0E02-0296C69E895B}"/>
              </a:ext>
            </a:extLst>
          </p:cNvPr>
          <p:cNvSpPr>
            <a:spLocks noGrp="1"/>
          </p:cNvSpPr>
          <p:nvPr>
            <p:ph idx="1"/>
          </p:nvPr>
        </p:nvSpPr>
        <p:spPr>
          <a:xfrm>
            <a:off x="5823857" y="649480"/>
            <a:ext cx="6376285" cy="5849291"/>
          </a:xfrm>
        </p:spPr>
        <p:txBody>
          <a:bodyPr anchor="ctr">
            <a:normAutofit/>
          </a:bodyPr>
          <a:lstStyle/>
          <a:p>
            <a:pPr marL="457200" indent="-457200">
              <a:buFont typeface="+mj-lt"/>
              <a:buAutoNum type="arabicPeriod"/>
            </a:pPr>
            <a:r>
              <a:rPr lang="en-GB" sz="2000" dirty="0">
                <a:latin typeface="Arial" panose="020B0604020202020204" pitchFamily="34" charset="0"/>
                <a:cs typeface="Arial" panose="020B0604020202020204" pitchFamily="34" charset="0"/>
              </a:rPr>
              <a:t>What is Market Entry </a:t>
            </a:r>
          </a:p>
          <a:p>
            <a:pPr marL="457200" indent="-457200">
              <a:buFont typeface="+mj-lt"/>
              <a:buAutoNum type="arabicPeriod"/>
            </a:pPr>
            <a:r>
              <a:rPr lang="en-GB" sz="2000" dirty="0">
                <a:latin typeface="Arial" panose="020B0604020202020204" pitchFamily="34" charset="0"/>
                <a:cs typeface="Arial" panose="020B0604020202020204" pitchFamily="34" charset="0"/>
              </a:rPr>
              <a:t>Pharmaceutical Needs assessment</a:t>
            </a:r>
          </a:p>
          <a:p>
            <a:pPr marL="457200" indent="-457200">
              <a:buFont typeface="+mj-lt"/>
              <a:buAutoNum type="arabicPeriod"/>
            </a:pPr>
            <a:r>
              <a:rPr lang="en-GB" sz="2000" dirty="0">
                <a:latin typeface="Arial" panose="020B0604020202020204" pitchFamily="34" charset="0"/>
                <a:cs typeface="Arial" panose="020B0604020202020204" pitchFamily="34" charset="0"/>
              </a:rPr>
              <a:t>Additional Information </a:t>
            </a:r>
          </a:p>
          <a:p>
            <a:pPr marL="457200" indent="-457200">
              <a:buFont typeface="+mj-lt"/>
              <a:buAutoNum type="arabicPeriod"/>
            </a:pPr>
            <a:r>
              <a:rPr lang="en-GB" sz="2000" dirty="0">
                <a:latin typeface="Arial" panose="020B0604020202020204" pitchFamily="34" charset="0"/>
                <a:cs typeface="Arial" panose="020B0604020202020204" pitchFamily="34" charset="0"/>
              </a:rPr>
              <a:t>Types of Applications – New applications</a:t>
            </a:r>
          </a:p>
          <a:p>
            <a:pPr marL="457200" indent="-457200">
              <a:buFont typeface="+mj-lt"/>
              <a:buAutoNum type="arabicPeriod"/>
            </a:pPr>
            <a:r>
              <a:rPr lang="en-GB" sz="2000" dirty="0">
                <a:latin typeface="Arial" panose="020B0604020202020204" pitchFamily="34" charset="0"/>
                <a:cs typeface="Arial" panose="020B0604020202020204" pitchFamily="34" charset="0"/>
              </a:rPr>
              <a:t>Types of Applications – Existing applications </a:t>
            </a:r>
          </a:p>
          <a:p>
            <a:pPr marL="457200" indent="-457200">
              <a:buFont typeface="+mj-lt"/>
              <a:buAutoNum type="arabicPeriod"/>
            </a:pPr>
            <a:r>
              <a:rPr lang="en-GB" sz="2000" dirty="0">
                <a:latin typeface="Arial" panose="020B0604020202020204" pitchFamily="34" charset="0"/>
                <a:cs typeface="Arial" panose="020B0604020202020204" pitchFamily="34" charset="0"/>
              </a:rPr>
              <a:t>Types of Applications – Market exit  </a:t>
            </a:r>
          </a:p>
          <a:p>
            <a:pPr marL="457200" indent="-457200">
              <a:buFont typeface="+mj-lt"/>
              <a:buAutoNum type="arabicPeriod"/>
            </a:pPr>
            <a:r>
              <a:rPr lang="en-GB" sz="2000" dirty="0">
                <a:latin typeface="Arial" panose="020B0604020202020204" pitchFamily="34" charset="0"/>
                <a:cs typeface="Arial" panose="020B0604020202020204" pitchFamily="34" charset="0"/>
              </a:rPr>
              <a:t>Market entry Process</a:t>
            </a:r>
          </a:p>
          <a:p>
            <a:pPr marL="457200" indent="-457200">
              <a:buFont typeface="+mj-lt"/>
              <a:buAutoNum type="arabicPeriod"/>
            </a:pPr>
            <a:r>
              <a:rPr lang="en-GB" sz="2000" dirty="0">
                <a:latin typeface="Arial" panose="020B0604020202020204" pitchFamily="34" charset="0"/>
                <a:cs typeface="Arial" panose="020B0604020202020204" pitchFamily="34" charset="0"/>
              </a:rPr>
              <a:t> LPC Market entry Committee </a:t>
            </a:r>
          </a:p>
          <a:p>
            <a:pPr marL="457200" indent="-457200">
              <a:buFont typeface="+mj-lt"/>
              <a:buAutoNum type="arabicPeriod"/>
            </a:pPr>
            <a:r>
              <a:rPr lang="en-GB" sz="2000" dirty="0">
                <a:latin typeface="Arial" panose="020B0604020202020204" pitchFamily="34" charset="0"/>
                <a:cs typeface="Arial" panose="020B0604020202020204" pitchFamily="34" charset="0"/>
              </a:rPr>
              <a:t>Delays in market Entry CPE support</a:t>
            </a:r>
          </a:p>
          <a:p>
            <a:pPr marL="0" indent="0">
              <a:buNone/>
            </a:pPr>
            <a:endParaRPr lang="en-GB" sz="2000" dirty="0">
              <a:latin typeface="Arial" panose="020B0604020202020204" pitchFamily="34" charset="0"/>
              <a:cs typeface="Arial" panose="020B0604020202020204" pitchFamily="34" charset="0"/>
            </a:endParaRPr>
          </a:p>
          <a:p>
            <a:pPr marL="0" indent="0">
              <a:buNone/>
            </a:pPr>
            <a:r>
              <a:rPr lang="en-GB" sz="2000" dirty="0">
                <a:latin typeface="Arial" panose="020B0604020202020204" pitchFamily="34" charset="0"/>
                <a:cs typeface="Arial" panose="020B0604020202020204" pitchFamily="34" charset="0"/>
              </a:rPr>
              <a:t>References  </a:t>
            </a:r>
          </a:p>
          <a:p>
            <a:pPr marL="457200" indent="-457200">
              <a:buFont typeface="+mj-lt"/>
              <a:buAutoNum type="arabicPeriod"/>
            </a:pP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8951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3813C3-8E6C-2428-0474-1CB0B81CF6C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1. What is Market Entry? </a:t>
            </a:r>
          </a:p>
        </p:txBody>
      </p:sp>
      <p:sp>
        <p:nvSpPr>
          <p:cNvPr id="3" name="Content Placeholder 2">
            <a:extLst>
              <a:ext uri="{FF2B5EF4-FFF2-40B4-BE49-F238E27FC236}">
                <a16:creationId xmlns:a16="http://schemas.microsoft.com/office/drawing/2014/main" id="{70FBA384-1D00-D62D-50CA-817FC4CAE27D}"/>
              </a:ext>
            </a:extLst>
          </p:cNvPr>
          <p:cNvSpPr>
            <a:spLocks noGrp="1"/>
          </p:cNvSpPr>
          <p:nvPr>
            <p:ph idx="1"/>
          </p:nvPr>
        </p:nvSpPr>
        <p:spPr>
          <a:xfrm>
            <a:off x="-3" y="1590742"/>
            <a:ext cx="12050486" cy="5267258"/>
          </a:xfrm>
        </p:spPr>
        <p:txBody>
          <a:bodyPr anchor="ctr">
            <a:normAutofit fontScale="25000" lnSpcReduction="20000"/>
          </a:bodyPr>
          <a:lstStyle/>
          <a:p>
            <a:pPr marL="457200" marR="484505">
              <a:lnSpc>
                <a:spcPct val="100000"/>
              </a:lnSpc>
              <a:spcAft>
                <a:spcPts val="0"/>
              </a:spcAft>
            </a:pPr>
            <a:endParaRPr lang="en-US" sz="1800" dirty="0">
              <a:effectLst/>
              <a:latin typeface="Arial MT"/>
              <a:ea typeface="Arial MT"/>
              <a:cs typeface="Arial MT"/>
            </a:endParaRPr>
          </a:p>
          <a:p>
            <a:pPr marL="457200" marR="484505">
              <a:lnSpc>
                <a:spcPct val="100000"/>
              </a:lnSpc>
              <a:spcAft>
                <a:spcPts val="0"/>
              </a:spcAft>
            </a:pPr>
            <a:endParaRPr lang="en-US" sz="1800" dirty="0">
              <a:latin typeface="Arial MT"/>
              <a:ea typeface="Arial MT"/>
              <a:cs typeface="Arial MT"/>
            </a:endParaRPr>
          </a:p>
          <a:p>
            <a:pPr marL="457200" marR="484505">
              <a:lnSpc>
                <a:spcPct val="100000"/>
              </a:lnSpc>
              <a:spcAft>
                <a:spcPts val="0"/>
              </a:spcAft>
            </a:pPr>
            <a:endParaRPr lang="en-US" sz="1800" dirty="0">
              <a:latin typeface="Arial MT"/>
              <a:ea typeface="Arial MT"/>
              <a:cs typeface="Arial MT"/>
            </a:endParaRPr>
          </a:p>
          <a:p>
            <a:pPr marL="457200" marR="484505">
              <a:lnSpc>
                <a:spcPct val="100000"/>
              </a:lnSpc>
              <a:spcAft>
                <a:spcPts val="0"/>
              </a:spcAft>
            </a:pPr>
            <a:br>
              <a:rPr lang="en-US" sz="6400" dirty="0">
                <a:effectLst/>
                <a:latin typeface="Arial MT"/>
                <a:ea typeface="Arial MT"/>
                <a:cs typeface="Arial MT"/>
              </a:rPr>
            </a:br>
            <a:endParaRPr lang="en-US" sz="6400" dirty="0">
              <a:effectLst/>
              <a:latin typeface="Arial MT"/>
              <a:ea typeface="Arial MT"/>
              <a:cs typeface="Arial MT"/>
            </a:endParaRPr>
          </a:p>
          <a:p>
            <a:pPr marR="484505" indent="0">
              <a:lnSpc>
                <a:spcPct val="100000"/>
              </a:lnSpc>
              <a:spcAft>
                <a:spcPts val="0"/>
              </a:spcAft>
              <a:buNone/>
            </a:pPr>
            <a:r>
              <a:rPr lang="en-US" sz="6400" dirty="0">
                <a:effectLst/>
                <a:latin typeface="Arial MT"/>
                <a:ea typeface="Arial MT"/>
                <a:cs typeface="Arial MT"/>
              </a:rPr>
              <a:t>NHS England is required to maintain  pharmaceutical lists for every Health and Wellbeing Board (HWB) area covering local authority areas. These lists contain the names and addresses of</a:t>
            </a:r>
            <a:r>
              <a:rPr lang="en-US" sz="6400" spc="5" dirty="0">
                <a:effectLst/>
                <a:latin typeface="Arial MT"/>
                <a:ea typeface="Arial MT"/>
                <a:cs typeface="Arial MT"/>
              </a:rPr>
              <a:t> </a:t>
            </a:r>
            <a:r>
              <a:rPr lang="en-US" sz="6400" dirty="0">
                <a:effectLst/>
                <a:latin typeface="Arial MT"/>
                <a:ea typeface="Arial MT"/>
                <a:cs typeface="Arial MT"/>
              </a:rPr>
              <a:t>companies</a:t>
            </a:r>
            <a:r>
              <a:rPr lang="en-US" sz="6400" spc="-25" dirty="0">
                <a:effectLst/>
                <a:latin typeface="Arial MT"/>
                <a:ea typeface="Arial MT"/>
                <a:cs typeface="Arial MT"/>
              </a:rPr>
              <a:t> </a:t>
            </a:r>
            <a:r>
              <a:rPr lang="en-US" sz="6400" dirty="0">
                <a:effectLst/>
                <a:latin typeface="Arial MT"/>
                <a:ea typeface="Arial MT"/>
                <a:cs typeface="Arial MT"/>
              </a:rPr>
              <a:t>and</a:t>
            </a:r>
            <a:r>
              <a:rPr lang="en-US" sz="6400" spc="-10" dirty="0">
                <a:effectLst/>
                <a:latin typeface="Arial MT"/>
                <a:ea typeface="Arial MT"/>
                <a:cs typeface="Arial MT"/>
              </a:rPr>
              <a:t> </a:t>
            </a:r>
            <a:r>
              <a:rPr lang="en-US" sz="6400" dirty="0">
                <a:effectLst/>
                <a:latin typeface="Arial MT"/>
                <a:ea typeface="Arial MT"/>
                <a:cs typeface="Arial MT"/>
              </a:rPr>
              <a:t>pharmacists</a:t>
            </a:r>
            <a:r>
              <a:rPr lang="en-US" sz="6400" spc="-25" dirty="0">
                <a:effectLst/>
                <a:latin typeface="Arial MT"/>
                <a:ea typeface="Arial MT"/>
                <a:cs typeface="Arial MT"/>
              </a:rPr>
              <a:t> </a:t>
            </a:r>
            <a:r>
              <a:rPr lang="en-US" sz="6400" dirty="0">
                <a:effectLst/>
                <a:latin typeface="Arial MT"/>
                <a:ea typeface="Arial MT"/>
                <a:cs typeface="Arial MT"/>
              </a:rPr>
              <a:t>who</a:t>
            </a:r>
            <a:r>
              <a:rPr lang="en-US" sz="6400" spc="10" dirty="0">
                <a:effectLst/>
                <a:latin typeface="Arial MT"/>
                <a:ea typeface="Arial MT"/>
                <a:cs typeface="Arial MT"/>
              </a:rPr>
              <a:t> </a:t>
            </a:r>
            <a:r>
              <a:rPr lang="en-US" sz="6400" dirty="0">
                <a:effectLst/>
                <a:latin typeface="Arial MT"/>
                <a:ea typeface="Arial MT"/>
                <a:cs typeface="Arial MT"/>
              </a:rPr>
              <a:t>provide</a:t>
            </a:r>
            <a:r>
              <a:rPr lang="en-US" sz="6400" spc="10" dirty="0">
                <a:effectLst/>
                <a:latin typeface="Arial MT"/>
                <a:ea typeface="Arial MT"/>
                <a:cs typeface="Arial MT"/>
              </a:rPr>
              <a:t> </a:t>
            </a:r>
            <a:r>
              <a:rPr lang="en-US" sz="6400" dirty="0">
                <a:effectLst/>
                <a:latin typeface="Arial MT"/>
                <a:ea typeface="Arial MT"/>
                <a:cs typeface="Arial MT"/>
              </a:rPr>
              <a:t>NHS</a:t>
            </a:r>
            <a:r>
              <a:rPr lang="en-US" sz="6400" spc="15" dirty="0">
                <a:effectLst/>
                <a:latin typeface="Arial MT"/>
                <a:ea typeface="Arial MT"/>
                <a:cs typeface="Arial MT"/>
              </a:rPr>
              <a:t> </a:t>
            </a:r>
            <a:r>
              <a:rPr lang="en-US" sz="6400" dirty="0">
                <a:effectLst/>
                <a:latin typeface="Arial MT"/>
                <a:ea typeface="Arial MT"/>
                <a:cs typeface="Arial MT"/>
              </a:rPr>
              <a:t>pharmaceutical</a:t>
            </a:r>
            <a:r>
              <a:rPr lang="en-US" sz="6400" spc="-15" dirty="0">
                <a:effectLst/>
                <a:latin typeface="Arial MT"/>
                <a:ea typeface="Arial MT"/>
                <a:cs typeface="Arial MT"/>
              </a:rPr>
              <a:t> </a:t>
            </a:r>
            <a:r>
              <a:rPr lang="en-US" sz="6400" dirty="0">
                <a:effectLst/>
                <a:latin typeface="Arial MT"/>
                <a:ea typeface="Arial MT"/>
                <a:cs typeface="Arial MT"/>
              </a:rPr>
              <a:t>services.</a:t>
            </a:r>
            <a:endParaRPr lang="en-GB" sz="6400" dirty="0">
              <a:effectLst/>
              <a:latin typeface="Arial MT"/>
              <a:ea typeface="Arial MT"/>
              <a:cs typeface="Arial MT"/>
            </a:endParaRPr>
          </a:p>
          <a:p>
            <a:pPr>
              <a:spcBef>
                <a:spcPts val="40"/>
              </a:spcBef>
            </a:pPr>
            <a:endParaRPr lang="en-GB" sz="6400" dirty="0">
              <a:effectLst/>
              <a:latin typeface="Arial MT"/>
              <a:ea typeface="Arial MT"/>
              <a:cs typeface="Arial MT"/>
            </a:endParaRPr>
          </a:p>
          <a:p>
            <a:pPr marR="484505" indent="0">
              <a:lnSpc>
                <a:spcPct val="100000"/>
              </a:lnSpc>
              <a:spcAft>
                <a:spcPts val="0"/>
              </a:spcAft>
              <a:buNone/>
            </a:pPr>
            <a:r>
              <a:rPr lang="en-US" sz="6400" dirty="0">
                <a:effectLst/>
                <a:latin typeface="Arial MT"/>
                <a:ea typeface="Arial MT"/>
                <a:cs typeface="Arial MT"/>
              </a:rPr>
              <a:t>A pharmacy in</a:t>
            </a:r>
            <a:r>
              <a:rPr lang="en-US" sz="6400" spc="-25" dirty="0">
                <a:effectLst/>
                <a:latin typeface="Arial MT"/>
                <a:ea typeface="Arial MT"/>
                <a:cs typeface="Arial MT"/>
              </a:rPr>
              <a:t> </a:t>
            </a:r>
            <a:r>
              <a:rPr lang="en-US" sz="6400" dirty="0">
                <a:effectLst/>
                <a:latin typeface="Arial MT"/>
                <a:ea typeface="Arial MT"/>
                <a:cs typeface="Arial MT"/>
              </a:rPr>
              <a:t>a</a:t>
            </a:r>
            <a:r>
              <a:rPr lang="en-US" sz="6400" spc="-25" dirty="0">
                <a:effectLst/>
                <a:latin typeface="Arial MT"/>
                <a:ea typeface="Arial MT"/>
                <a:cs typeface="Arial MT"/>
              </a:rPr>
              <a:t> </a:t>
            </a:r>
            <a:r>
              <a:rPr lang="en-US" sz="6400" dirty="0">
                <a:effectLst/>
                <a:latin typeface="Arial MT"/>
                <a:ea typeface="Arial MT"/>
                <a:cs typeface="Arial MT"/>
              </a:rPr>
              <a:t>pharmaceutical</a:t>
            </a:r>
            <a:r>
              <a:rPr lang="en-US" sz="6400" spc="-15" dirty="0">
                <a:effectLst/>
                <a:latin typeface="Arial MT"/>
                <a:ea typeface="Arial MT"/>
                <a:cs typeface="Arial MT"/>
              </a:rPr>
              <a:t> </a:t>
            </a:r>
            <a:r>
              <a:rPr lang="en-US" sz="6400" dirty="0">
                <a:effectLst/>
                <a:latin typeface="Arial MT"/>
                <a:ea typeface="Arial MT"/>
                <a:cs typeface="Arial MT"/>
              </a:rPr>
              <a:t>list</a:t>
            </a:r>
            <a:r>
              <a:rPr lang="en-US" sz="6400" spc="-5" dirty="0">
                <a:effectLst/>
                <a:latin typeface="Arial MT"/>
                <a:ea typeface="Arial MT"/>
                <a:cs typeface="Arial MT"/>
              </a:rPr>
              <a:t> </a:t>
            </a:r>
            <a:r>
              <a:rPr lang="en-US" sz="6400" dirty="0">
                <a:effectLst/>
                <a:latin typeface="Arial MT"/>
                <a:ea typeface="Arial MT"/>
                <a:cs typeface="Arial MT"/>
              </a:rPr>
              <a:t>can</a:t>
            </a:r>
            <a:r>
              <a:rPr lang="en-US" sz="6400" spc="-50" dirty="0">
                <a:effectLst/>
                <a:latin typeface="Arial MT"/>
                <a:ea typeface="Arial MT"/>
                <a:cs typeface="Arial MT"/>
              </a:rPr>
              <a:t> </a:t>
            </a:r>
            <a:r>
              <a:rPr lang="en-US" sz="6400" dirty="0">
                <a:effectLst/>
                <a:latin typeface="Arial MT"/>
                <a:ea typeface="Arial MT"/>
                <a:cs typeface="Arial MT"/>
              </a:rPr>
              <a:t>provide</a:t>
            </a:r>
            <a:r>
              <a:rPr lang="en-US" sz="6400" spc="-5" dirty="0">
                <a:effectLst/>
                <a:latin typeface="Arial MT"/>
                <a:ea typeface="Arial MT"/>
                <a:cs typeface="Arial MT"/>
              </a:rPr>
              <a:t> NHS </a:t>
            </a:r>
            <a:r>
              <a:rPr lang="en-US" sz="6400" dirty="0">
                <a:effectLst/>
                <a:latin typeface="Arial MT"/>
                <a:ea typeface="Arial MT"/>
                <a:cs typeface="Arial MT"/>
              </a:rPr>
              <a:t>pharmaceutical</a:t>
            </a:r>
            <a:r>
              <a:rPr lang="en-US" sz="6400" spc="-35" dirty="0">
                <a:effectLst/>
                <a:latin typeface="Arial MT"/>
                <a:ea typeface="Arial MT"/>
                <a:cs typeface="Arial MT"/>
              </a:rPr>
              <a:t> </a:t>
            </a:r>
            <a:r>
              <a:rPr lang="en-US" sz="6400" dirty="0">
                <a:effectLst/>
                <a:latin typeface="Arial MT"/>
                <a:ea typeface="Arial MT"/>
                <a:cs typeface="Arial MT"/>
              </a:rPr>
              <a:t>services</a:t>
            </a:r>
            <a:r>
              <a:rPr lang="en-US" sz="6400" spc="-35" dirty="0">
                <a:effectLst/>
                <a:latin typeface="Arial MT"/>
                <a:ea typeface="Arial MT"/>
                <a:cs typeface="Arial MT"/>
              </a:rPr>
              <a:t> </a:t>
            </a:r>
            <a:r>
              <a:rPr lang="en-US" sz="6400" dirty="0">
                <a:effectLst/>
                <a:latin typeface="Arial MT"/>
                <a:ea typeface="Arial MT"/>
                <a:cs typeface="Arial MT"/>
              </a:rPr>
              <a:t>(such as dispensing an NHS GP prescription) and be paid for doing so. Being included in a</a:t>
            </a:r>
            <a:r>
              <a:rPr lang="en-US" sz="6400" spc="5" dirty="0">
                <a:effectLst/>
                <a:latin typeface="Arial MT"/>
                <a:ea typeface="Arial MT"/>
                <a:cs typeface="Arial MT"/>
              </a:rPr>
              <a:t> </a:t>
            </a:r>
            <a:r>
              <a:rPr lang="en-US" sz="6400" dirty="0">
                <a:effectLst/>
                <a:latin typeface="Arial MT"/>
                <a:ea typeface="Arial MT"/>
                <a:cs typeface="Arial MT"/>
              </a:rPr>
              <a:t>pharmaceutical</a:t>
            </a:r>
            <a:r>
              <a:rPr lang="en-US" sz="6400" spc="-30" dirty="0">
                <a:effectLst/>
                <a:latin typeface="Arial MT"/>
                <a:ea typeface="Arial MT"/>
                <a:cs typeface="Arial MT"/>
              </a:rPr>
              <a:t> </a:t>
            </a:r>
            <a:r>
              <a:rPr lang="en-US" sz="6400" dirty="0">
                <a:effectLst/>
                <a:latin typeface="Arial MT"/>
                <a:ea typeface="Arial MT"/>
                <a:cs typeface="Arial MT"/>
              </a:rPr>
              <a:t>list</a:t>
            </a:r>
            <a:r>
              <a:rPr lang="en-US" sz="6400" spc="5" dirty="0">
                <a:effectLst/>
                <a:latin typeface="Arial MT"/>
                <a:ea typeface="Arial MT"/>
                <a:cs typeface="Arial MT"/>
              </a:rPr>
              <a:t> </a:t>
            </a:r>
            <a:r>
              <a:rPr lang="en-US" sz="6400" dirty="0">
                <a:effectLst/>
                <a:latin typeface="Arial MT"/>
                <a:ea typeface="Arial MT"/>
                <a:cs typeface="Arial MT"/>
              </a:rPr>
              <a:t>is</a:t>
            </a:r>
            <a:r>
              <a:rPr lang="en-US" sz="6400" spc="5" dirty="0">
                <a:effectLst/>
                <a:latin typeface="Arial MT"/>
                <a:ea typeface="Arial MT"/>
                <a:cs typeface="Arial MT"/>
              </a:rPr>
              <a:t> </a:t>
            </a:r>
            <a:r>
              <a:rPr lang="en-US" sz="6400" dirty="0">
                <a:effectLst/>
                <a:latin typeface="Arial MT"/>
                <a:ea typeface="Arial MT"/>
                <a:cs typeface="Arial MT"/>
              </a:rPr>
              <a:t>often</a:t>
            </a:r>
            <a:r>
              <a:rPr lang="en-US" sz="6400" spc="5" dirty="0">
                <a:effectLst/>
                <a:latin typeface="Arial MT"/>
                <a:ea typeface="Arial MT"/>
                <a:cs typeface="Arial MT"/>
              </a:rPr>
              <a:t> </a:t>
            </a:r>
            <a:r>
              <a:rPr lang="en-US" sz="6400" dirty="0">
                <a:effectLst/>
                <a:latin typeface="Arial MT"/>
                <a:ea typeface="Arial MT"/>
                <a:cs typeface="Arial MT"/>
              </a:rPr>
              <a:t>referred</a:t>
            </a:r>
            <a:r>
              <a:rPr lang="en-US" sz="6400" spc="10" dirty="0">
                <a:effectLst/>
                <a:latin typeface="Arial MT"/>
                <a:ea typeface="Arial MT"/>
                <a:cs typeface="Arial MT"/>
              </a:rPr>
              <a:t> </a:t>
            </a:r>
            <a:r>
              <a:rPr lang="en-US" sz="6400" dirty="0">
                <a:effectLst/>
                <a:latin typeface="Arial MT"/>
                <a:ea typeface="Arial MT"/>
                <a:cs typeface="Arial MT"/>
              </a:rPr>
              <a:t>to</a:t>
            </a:r>
            <a:r>
              <a:rPr lang="en-US" sz="6400" spc="-15" dirty="0">
                <a:effectLst/>
                <a:latin typeface="Arial MT"/>
                <a:ea typeface="Arial MT"/>
                <a:cs typeface="Arial MT"/>
              </a:rPr>
              <a:t> </a:t>
            </a:r>
            <a:r>
              <a:rPr lang="en-US" sz="6400" dirty="0">
                <a:effectLst/>
                <a:latin typeface="Arial MT"/>
                <a:ea typeface="Arial MT"/>
                <a:cs typeface="Arial MT"/>
              </a:rPr>
              <a:t>as</a:t>
            </a:r>
            <a:r>
              <a:rPr lang="en-US" sz="6400" spc="-25" dirty="0">
                <a:effectLst/>
                <a:latin typeface="Arial MT"/>
                <a:ea typeface="Arial MT"/>
                <a:cs typeface="Arial MT"/>
              </a:rPr>
              <a:t> </a:t>
            </a:r>
            <a:r>
              <a:rPr lang="en-US" sz="6400" dirty="0">
                <a:effectLst/>
                <a:latin typeface="Arial MT"/>
                <a:ea typeface="Arial MT"/>
                <a:cs typeface="Arial MT"/>
              </a:rPr>
              <a:t>having</a:t>
            </a:r>
            <a:r>
              <a:rPr lang="en-US" sz="6400" spc="-10" dirty="0">
                <a:effectLst/>
                <a:latin typeface="Arial MT"/>
                <a:ea typeface="Arial MT"/>
                <a:cs typeface="Arial MT"/>
              </a:rPr>
              <a:t> </a:t>
            </a:r>
            <a:r>
              <a:rPr lang="en-US" sz="6400" dirty="0">
                <a:effectLst/>
                <a:latin typeface="Arial MT"/>
                <a:ea typeface="Arial MT"/>
                <a:cs typeface="Arial MT"/>
              </a:rPr>
              <a:t>an</a:t>
            </a:r>
            <a:r>
              <a:rPr lang="en-US" sz="6400" spc="5" dirty="0">
                <a:effectLst/>
                <a:latin typeface="Arial MT"/>
                <a:ea typeface="Arial MT"/>
                <a:cs typeface="Arial MT"/>
              </a:rPr>
              <a:t> </a:t>
            </a:r>
            <a:r>
              <a:rPr lang="en-US" sz="6400" dirty="0">
                <a:effectLst/>
                <a:latin typeface="Arial MT"/>
                <a:ea typeface="Arial MT"/>
                <a:cs typeface="Arial MT"/>
              </a:rPr>
              <a:t>NHS</a:t>
            </a:r>
            <a:r>
              <a:rPr lang="en-US" sz="6400" spc="10" dirty="0">
                <a:effectLst/>
                <a:latin typeface="Arial MT"/>
                <a:ea typeface="Arial MT"/>
                <a:cs typeface="Arial MT"/>
              </a:rPr>
              <a:t> </a:t>
            </a:r>
            <a:r>
              <a:rPr lang="en-US" sz="6400" dirty="0">
                <a:effectLst/>
                <a:latin typeface="Arial MT"/>
                <a:ea typeface="Arial MT"/>
                <a:cs typeface="Arial MT"/>
              </a:rPr>
              <a:t>contract.</a:t>
            </a:r>
            <a:endParaRPr lang="en-GB" sz="6400" dirty="0">
              <a:effectLst/>
              <a:latin typeface="Arial MT"/>
              <a:ea typeface="Arial MT"/>
              <a:cs typeface="Arial MT"/>
            </a:endParaRPr>
          </a:p>
          <a:p>
            <a:endParaRPr lang="en-GB" sz="6400" dirty="0">
              <a:effectLst/>
              <a:latin typeface="Arial MT"/>
              <a:ea typeface="Arial MT"/>
              <a:cs typeface="Arial MT"/>
            </a:endParaRPr>
          </a:p>
          <a:p>
            <a:pPr indent="0">
              <a:lnSpc>
                <a:spcPct val="100000"/>
              </a:lnSpc>
              <a:buNone/>
            </a:pPr>
            <a:r>
              <a:rPr lang="en-US" sz="6400" dirty="0">
                <a:effectLst/>
                <a:latin typeface="Arial MT"/>
                <a:ea typeface="Arial MT"/>
                <a:cs typeface="Arial MT"/>
              </a:rPr>
              <a:t>The</a:t>
            </a:r>
            <a:r>
              <a:rPr lang="en-US" sz="6400" spc="-25" dirty="0">
                <a:effectLst/>
                <a:latin typeface="Arial MT"/>
                <a:ea typeface="Arial MT"/>
                <a:cs typeface="Arial MT"/>
              </a:rPr>
              <a:t> </a:t>
            </a:r>
            <a:r>
              <a:rPr lang="en-US" sz="6400" dirty="0">
                <a:effectLst/>
                <a:latin typeface="Arial MT"/>
                <a:ea typeface="Arial MT"/>
                <a:cs typeface="Arial MT"/>
              </a:rPr>
              <a:t>term</a:t>
            </a:r>
            <a:r>
              <a:rPr lang="en-US" sz="6400" spc="5" dirty="0">
                <a:effectLst/>
                <a:latin typeface="Arial MT"/>
                <a:ea typeface="Arial MT"/>
                <a:cs typeface="Arial MT"/>
              </a:rPr>
              <a:t> </a:t>
            </a:r>
            <a:r>
              <a:rPr lang="en-US" sz="6400" dirty="0">
                <a:effectLst/>
                <a:latin typeface="Arial MT"/>
                <a:ea typeface="Arial MT"/>
                <a:cs typeface="Arial MT"/>
              </a:rPr>
              <a:t>“market</a:t>
            </a:r>
            <a:r>
              <a:rPr lang="en-US" sz="6400" spc="-5" dirty="0">
                <a:effectLst/>
                <a:latin typeface="Arial MT"/>
                <a:ea typeface="Arial MT"/>
                <a:cs typeface="Arial MT"/>
              </a:rPr>
              <a:t> </a:t>
            </a:r>
            <a:r>
              <a:rPr lang="en-US" sz="6400" dirty="0">
                <a:effectLst/>
                <a:latin typeface="Arial MT"/>
                <a:ea typeface="Arial MT"/>
                <a:cs typeface="Arial MT"/>
              </a:rPr>
              <a:t>entry”</a:t>
            </a:r>
            <a:r>
              <a:rPr lang="en-US" sz="6400" spc="-20" dirty="0">
                <a:effectLst/>
                <a:latin typeface="Arial MT"/>
                <a:ea typeface="Arial MT"/>
                <a:cs typeface="Arial MT"/>
              </a:rPr>
              <a:t> </a:t>
            </a:r>
            <a:r>
              <a:rPr lang="en-US" sz="6400" dirty="0">
                <a:effectLst/>
                <a:latin typeface="Arial MT"/>
                <a:ea typeface="Arial MT"/>
                <a:cs typeface="Arial MT"/>
              </a:rPr>
              <a:t>refers</a:t>
            </a:r>
            <a:r>
              <a:rPr lang="en-US" sz="6400" spc="-10" dirty="0">
                <a:effectLst/>
                <a:latin typeface="Arial MT"/>
                <a:ea typeface="Arial MT"/>
                <a:cs typeface="Arial MT"/>
              </a:rPr>
              <a:t> </a:t>
            </a:r>
            <a:r>
              <a:rPr lang="en-US" sz="6400" dirty="0">
                <a:effectLst/>
                <a:latin typeface="Arial MT"/>
                <a:ea typeface="Arial MT"/>
                <a:cs typeface="Arial MT"/>
              </a:rPr>
              <a:t>to</a:t>
            </a:r>
            <a:r>
              <a:rPr lang="en-US" sz="6400" spc="-20" dirty="0">
                <a:effectLst/>
                <a:latin typeface="Arial MT"/>
                <a:ea typeface="Arial MT"/>
                <a:cs typeface="Arial MT"/>
              </a:rPr>
              <a:t> </a:t>
            </a:r>
            <a:r>
              <a:rPr lang="en-US" sz="6400" dirty="0">
                <a:effectLst/>
                <a:latin typeface="Arial MT"/>
                <a:ea typeface="Arial MT"/>
                <a:cs typeface="Arial MT"/>
              </a:rPr>
              <a:t>being</a:t>
            </a:r>
            <a:r>
              <a:rPr lang="en-US" sz="6400" spc="-25" dirty="0">
                <a:effectLst/>
                <a:latin typeface="Arial MT"/>
                <a:ea typeface="Arial MT"/>
                <a:cs typeface="Arial MT"/>
              </a:rPr>
              <a:t> </a:t>
            </a:r>
            <a:r>
              <a:rPr lang="en-US" sz="6400" dirty="0">
                <a:effectLst/>
                <a:latin typeface="Arial MT"/>
                <a:ea typeface="Arial MT"/>
                <a:cs typeface="Arial MT"/>
              </a:rPr>
              <a:t>entered</a:t>
            </a:r>
            <a:r>
              <a:rPr lang="en-US" sz="6400" spc="-5" dirty="0">
                <a:effectLst/>
                <a:latin typeface="Arial MT"/>
                <a:ea typeface="Arial MT"/>
                <a:cs typeface="Arial MT"/>
              </a:rPr>
              <a:t> </a:t>
            </a:r>
            <a:r>
              <a:rPr lang="en-US" sz="6400" dirty="0">
                <a:effectLst/>
                <a:latin typeface="Arial MT"/>
                <a:ea typeface="Arial MT"/>
                <a:cs typeface="Arial MT"/>
              </a:rPr>
              <a:t>in</a:t>
            </a:r>
            <a:r>
              <a:rPr lang="en-US" sz="6400" spc="-25" dirty="0">
                <a:effectLst/>
                <a:latin typeface="Arial MT"/>
                <a:ea typeface="Arial MT"/>
                <a:cs typeface="Arial MT"/>
              </a:rPr>
              <a:t> </a:t>
            </a:r>
            <a:r>
              <a:rPr lang="en-US" sz="6400" dirty="0">
                <a:effectLst/>
                <a:latin typeface="Arial MT"/>
                <a:ea typeface="Arial MT"/>
                <a:cs typeface="Arial MT"/>
              </a:rPr>
              <a:t>a pharmaceutical</a:t>
            </a:r>
            <a:r>
              <a:rPr lang="en-US" sz="6400" spc="-15" dirty="0">
                <a:effectLst/>
                <a:latin typeface="Arial MT"/>
                <a:ea typeface="Arial MT"/>
                <a:cs typeface="Arial MT"/>
              </a:rPr>
              <a:t> </a:t>
            </a:r>
            <a:r>
              <a:rPr lang="en-US" sz="6400" dirty="0">
                <a:effectLst/>
                <a:latin typeface="Arial MT"/>
                <a:ea typeface="Arial MT"/>
                <a:cs typeface="Arial MT"/>
              </a:rPr>
              <a:t>list.</a:t>
            </a:r>
            <a:r>
              <a:rPr lang="en-US" sz="6400" spc="-5" dirty="0">
                <a:effectLst/>
                <a:latin typeface="Arial MT"/>
                <a:ea typeface="Arial MT"/>
                <a:cs typeface="Arial MT"/>
              </a:rPr>
              <a:t> </a:t>
            </a:r>
            <a:r>
              <a:rPr lang="en-GB" sz="6400" dirty="0">
                <a:effectLst/>
                <a:latin typeface="Arial" panose="020B0604020202020204" pitchFamily="34" charset="0"/>
                <a:ea typeface="Calibri" panose="020F0502020204030204" pitchFamily="34" charset="0"/>
              </a:rPr>
              <a:t>Market entry works should work separately, neutrally and independently from any primary care development. Used to be called Control of Entry. </a:t>
            </a:r>
          </a:p>
          <a:p>
            <a:pPr marL="457200">
              <a:lnSpc>
                <a:spcPct val="100000"/>
              </a:lnSpc>
            </a:pPr>
            <a:endParaRPr lang="en-GB" sz="6400" dirty="0">
              <a:latin typeface="Arial" panose="020B0604020202020204" pitchFamily="34" charset="0"/>
              <a:ea typeface="Calibri" panose="020F0502020204030204" pitchFamily="34" charset="0"/>
            </a:endParaRPr>
          </a:p>
          <a:p>
            <a:pPr indent="0">
              <a:lnSpc>
                <a:spcPct val="100000"/>
              </a:lnSpc>
              <a:buNone/>
            </a:pPr>
            <a:r>
              <a:rPr lang="en-GB" sz="6400" dirty="0">
                <a:effectLst/>
                <a:latin typeface="Arial" panose="020B0604020202020204" pitchFamily="34" charset="0"/>
                <a:ea typeface="Calibri" panose="020F0502020204030204" pitchFamily="34" charset="0"/>
              </a:rPr>
              <a:t>Market entry tests if there is sufficient pharmaceutical need under the NHS Pharmaceutical Services and Local Pharmaceutical Services) Regulations (“the 2013 Regulations”). </a:t>
            </a:r>
            <a:r>
              <a:rPr lang="en-GB" sz="6400" dirty="0">
                <a:latin typeface="Arial" panose="020B0604020202020204" pitchFamily="34" charset="0"/>
                <a:ea typeface="Calibri" panose="020F0502020204030204" pitchFamily="34" charset="0"/>
              </a:rPr>
              <a:t>A</a:t>
            </a:r>
            <a:r>
              <a:rPr lang="en-GB" sz="6400" dirty="0">
                <a:effectLst/>
                <a:latin typeface="Arial" panose="020B0604020202020204" pitchFamily="34" charset="0"/>
                <a:ea typeface="Calibri" panose="020F0502020204030204" pitchFamily="34" charset="0"/>
              </a:rPr>
              <a:t>pplication will be assessed against the Health and Wellbeing Pharmaceutical Needs assessment – (PNA) </a:t>
            </a:r>
          </a:p>
          <a:p>
            <a:pPr marL="457200">
              <a:lnSpc>
                <a:spcPct val="100000"/>
              </a:lnSpc>
            </a:pPr>
            <a:r>
              <a:rPr lang="en-GB" sz="6400" dirty="0">
                <a:effectLst/>
                <a:latin typeface="Arial" panose="020B0604020202020204" pitchFamily="34" charset="0"/>
                <a:ea typeface="Calibri" panose="020F0502020204030204" pitchFamily="34" charset="0"/>
              </a:rPr>
              <a:t>There are exceptions to this, such as applications for needs not foreseen in the PNA or to provide pharmaceutical services on a distance-selling (internet or mail order only) basis. </a:t>
            </a:r>
          </a:p>
          <a:p>
            <a:pPr indent="0">
              <a:lnSpc>
                <a:spcPct val="100000"/>
              </a:lnSpc>
              <a:buNone/>
            </a:pPr>
            <a:endParaRPr lang="en-GB" sz="6400" dirty="0">
              <a:latin typeface="Arial" panose="020B0604020202020204" pitchFamily="34" charset="0"/>
              <a:ea typeface="Calibri" panose="020F0502020204030204" pitchFamily="34" charset="0"/>
            </a:endParaRPr>
          </a:p>
          <a:p>
            <a:pPr indent="0">
              <a:lnSpc>
                <a:spcPct val="100000"/>
              </a:lnSpc>
              <a:buNone/>
            </a:pPr>
            <a:r>
              <a:rPr lang="en-GB" sz="6400" dirty="0">
                <a:effectLst/>
                <a:latin typeface="Arial" panose="020B0604020202020204" pitchFamily="34" charset="0"/>
                <a:ea typeface="Calibri" panose="020F0502020204030204" pitchFamily="34" charset="0"/>
              </a:rPr>
              <a:t>Market entry is the responsibility of the NHS England Region Market entry team, now hosted by NE London ICS. This is managed through the Pharmaceutical services regulatory Committee – PSRC.   </a:t>
            </a:r>
          </a:p>
          <a:p>
            <a:pPr indent="0">
              <a:lnSpc>
                <a:spcPct val="100000"/>
              </a:lnSpc>
              <a:buNone/>
            </a:pPr>
            <a:r>
              <a:rPr lang="en-GB" sz="6400" dirty="0">
                <a:effectLst/>
                <a:latin typeface="Arial" panose="020B0604020202020204" pitchFamily="34" charset="0"/>
                <a:ea typeface="Calibri" panose="020F0502020204030204" pitchFamily="34" charset="0"/>
              </a:rPr>
              <a:t>There is no market entry test equivalent within the GP- PMS or GMS regulations around relocation or procurement.  Community Pharmacy is not part of NHS premises directions. </a:t>
            </a:r>
            <a:endParaRPr lang="en-GB" sz="6400" dirty="0">
              <a:effectLst/>
              <a:latin typeface="Calibri" panose="020F0502020204030204" pitchFamily="34" charset="0"/>
              <a:ea typeface="Calibri" panose="020F0502020204030204" pitchFamily="34" charset="0"/>
            </a:endParaRPr>
          </a:p>
          <a:p>
            <a:pPr marL="457200">
              <a:lnSpc>
                <a:spcPct val="100000"/>
              </a:lnSpc>
            </a:pPr>
            <a:endParaRPr lang="en-GB" sz="1800" dirty="0">
              <a:effectLst/>
              <a:latin typeface="Arial" panose="020B0604020202020204" pitchFamily="34" charset="0"/>
              <a:ea typeface="Calibri" panose="020F0502020204030204" pitchFamily="34" charset="0"/>
            </a:endParaRPr>
          </a:p>
          <a:p>
            <a:pPr marL="457200">
              <a:lnSpc>
                <a:spcPct val="100000"/>
              </a:lnSpc>
            </a:pPr>
            <a:endParaRPr lang="en-GB" sz="1800" dirty="0">
              <a:effectLst/>
              <a:latin typeface="Arial" panose="020B0604020202020204" pitchFamily="34" charset="0"/>
              <a:ea typeface="Calibri" panose="020F0502020204030204" pitchFamily="34" charset="0"/>
            </a:endParaRPr>
          </a:p>
          <a:p>
            <a:pPr marL="457200">
              <a:lnSpc>
                <a:spcPct val="100000"/>
              </a:lnSpc>
            </a:pPr>
            <a:endParaRPr lang="en-GB" sz="1800" dirty="0">
              <a:effectLst/>
              <a:latin typeface="Arial" panose="020B0604020202020204" pitchFamily="34" charset="0"/>
              <a:ea typeface="Calibri" panose="020F0502020204030204" pitchFamily="34" charset="0"/>
            </a:endParaRPr>
          </a:p>
          <a:p>
            <a:pPr marL="457200">
              <a:lnSpc>
                <a:spcPct val="100000"/>
              </a:lnSpc>
            </a:pPr>
            <a:endParaRPr lang="en-GB" sz="1800" dirty="0">
              <a:effectLst/>
              <a:latin typeface="Arial MT"/>
              <a:ea typeface="Arial MT"/>
              <a:cs typeface="Arial MT"/>
            </a:endParaRPr>
          </a:p>
          <a:p>
            <a:endParaRPr lang="en-GB" sz="2000" dirty="0"/>
          </a:p>
        </p:txBody>
      </p:sp>
    </p:spTree>
    <p:extLst>
      <p:ext uri="{BB962C8B-B14F-4D97-AF65-F5344CB8AC3E}">
        <p14:creationId xmlns:p14="http://schemas.microsoft.com/office/powerpoint/2010/main" val="1775504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  2. Pharmaceutical Needs assessment </a:t>
            </a:r>
          </a:p>
        </p:txBody>
      </p:sp>
      <p:sp>
        <p:nvSpPr>
          <p:cNvPr id="41" name="Content Placeholder 2">
            <a:extLst>
              <a:ext uri="{FF2B5EF4-FFF2-40B4-BE49-F238E27FC236}">
                <a16:creationId xmlns:a16="http://schemas.microsoft.com/office/drawing/2014/main" id="{398D17B4-F0DA-4881-265F-F5CD0D906223}"/>
              </a:ext>
            </a:extLst>
          </p:cNvPr>
          <p:cNvSpPr>
            <a:spLocks noGrp="1"/>
          </p:cNvSpPr>
          <p:nvPr>
            <p:ph idx="1"/>
          </p:nvPr>
        </p:nvSpPr>
        <p:spPr>
          <a:xfrm>
            <a:off x="230588" y="1709530"/>
            <a:ext cx="11732645" cy="5034170"/>
          </a:xfrm>
        </p:spPr>
        <p:txBody>
          <a:bodyPr anchor="ctr">
            <a:normAutofit/>
          </a:bodyPr>
          <a:lstStyle/>
          <a:p>
            <a:pPr>
              <a:spcBef>
                <a:spcPts val="600"/>
              </a:spcBef>
              <a:spcAft>
                <a:spcPts val="600"/>
              </a:spcAft>
            </a:pPr>
            <a:r>
              <a:rPr lang="en-GB" sz="2000" dirty="0">
                <a:effectLst/>
                <a:latin typeface="Arial" panose="020B0604020202020204" pitchFamily="34" charset="0"/>
                <a:ea typeface="Calibri" panose="020F0502020204030204" pitchFamily="34" charset="0"/>
              </a:rPr>
              <a:t>From April 2013, Health and Well-being Boards (HWBs) took on the responsibility for developing and publishing PNAs for the first time.</a:t>
            </a:r>
          </a:p>
          <a:p>
            <a:pPr>
              <a:spcBef>
                <a:spcPts val="600"/>
              </a:spcBef>
              <a:spcAft>
                <a:spcPts val="600"/>
              </a:spcAft>
            </a:pPr>
            <a:r>
              <a:rPr lang="en-GB" sz="2000" dirty="0">
                <a:effectLst/>
                <a:latin typeface="Arial" panose="020B0604020202020204" pitchFamily="34" charset="0"/>
                <a:ea typeface="Calibri" panose="020F0502020204030204" pitchFamily="34" charset="0"/>
              </a:rPr>
              <a:t>HWBs were required to consult on their PNA documents including pharmacies, NHS England and the former CCGs who are now ICSs.  </a:t>
            </a:r>
          </a:p>
          <a:p>
            <a:pPr>
              <a:spcBef>
                <a:spcPts val="600"/>
              </a:spcBef>
              <a:spcAft>
                <a:spcPts val="600"/>
              </a:spcAft>
            </a:pPr>
            <a:r>
              <a:rPr lang="en-GB" sz="2000" dirty="0">
                <a:effectLst/>
                <a:latin typeface="Arial" panose="020B0604020202020204" pitchFamily="34" charset="0"/>
                <a:ea typeface="Calibri" panose="020F0502020204030204" pitchFamily="34" charset="0"/>
              </a:rPr>
              <a:t>As new applications are assessed against the PNAs, they are important commissioning documents. </a:t>
            </a:r>
          </a:p>
          <a:p>
            <a:pPr>
              <a:spcBef>
                <a:spcPts val="600"/>
              </a:spcBef>
              <a:spcAft>
                <a:spcPts val="600"/>
              </a:spcAft>
            </a:pPr>
            <a:r>
              <a:rPr lang="en-GB" sz="2000" dirty="0">
                <a:effectLst/>
                <a:latin typeface="Arial" panose="020B0604020202020204" pitchFamily="34" charset="0"/>
                <a:ea typeface="Calibri" panose="020F0502020204030204" pitchFamily="34" charset="0"/>
              </a:rPr>
              <a:t>A PNA needs to look at the pharmacy provision in the HWBB area and make an assessment of any gap in provision and if that gap translates to a need, as per the regulations.  </a:t>
            </a:r>
          </a:p>
          <a:p>
            <a:pPr>
              <a:spcBef>
                <a:spcPts val="600"/>
              </a:spcBef>
              <a:spcAft>
                <a:spcPts val="600"/>
              </a:spcAft>
            </a:pPr>
            <a:r>
              <a:rPr lang="en-GB" sz="2000" dirty="0">
                <a:effectLst/>
                <a:latin typeface="Arial" panose="020B0604020202020204" pitchFamily="34" charset="0"/>
                <a:ea typeface="Calibri" panose="020F0502020204030204" pitchFamily="34" charset="0"/>
              </a:rPr>
              <a:t>These will relate to the types of applications that can be made for a new application.</a:t>
            </a:r>
          </a:p>
          <a:p>
            <a:pPr>
              <a:spcBef>
                <a:spcPts val="600"/>
              </a:spcBef>
              <a:spcAft>
                <a:spcPts val="600"/>
              </a:spcAft>
            </a:pPr>
            <a:r>
              <a:rPr lang="en-GB" sz="2000" dirty="0">
                <a:effectLst/>
                <a:latin typeface="Arial" panose="020B0604020202020204" pitchFamily="34" charset="0"/>
                <a:ea typeface="Calibri" panose="020F0502020204030204" pitchFamily="34" charset="0"/>
              </a:rPr>
              <a:t>The P</a:t>
            </a:r>
            <a:r>
              <a:rPr lang="en-GB" sz="2000" dirty="0">
                <a:latin typeface="Arial" panose="020B0604020202020204" pitchFamily="34" charset="0"/>
                <a:ea typeface="Calibri" panose="020F0502020204030204" pitchFamily="34" charset="0"/>
              </a:rPr>
              <a:t>NA once published is valid for 3 years before it has to be written again.</a:t>
            </a:r>
          </a:p>
          <a:p>
            <a:pPr>
              <a:spcBef>
                <a:spcPts val="600"/>
              </a:spcBef>
              <a:spcAft>
                <a:spcPts val="600"/>
              </a:spcAft>
            </a:pPr>
            <a:r>
              <a:rPr lang="en-GB" sz="2000" dirty="0">
                <a:effectLst/>
                <a:latin typeface="Arial" panose="020B0604020202020204" pitchFamily="34" charset="0"/>
                <a:ea typeface="Calibri" panose="020F0502020204030204" pitchFamily="34" charset="0"/>
              </a:rPr>
              <a:t>If there ae </a:t>
            </a:r>
            <a:r>
              <a:rPr lang="en-GB" sz="2000" dirty="0">
                <a:latin typeface="Arial" panose="020B0604020202020204" pitchFamily="34" charset="0"/>
                <a:ea typeface="Calibri" panose="020F0502020204030204" pitchFamily="34" charset="0"/>
              </a:rPr>
              <a:t>any changes during the 3-year PNA lifespan a supplementary statement can be produced. </a:t>
            </a:r>
            <a:r>
              <a:rPr lang="en-GB" sz="2000" dirty="0">
                <a:effectLst/>
                <a:latin typeface="Arial" panose="020B0604020202020204" pitchFamily="34" charset="0"/>
                <a:ea typeface="Calibri" panose="020F0502020204030204" pitchFamily="34" charset="0"/>
              </a:rPr>
              <a:t>  </a:t>
            </a:r>
          </a:p>
          <a:p>
            <a:endParaRPr lang="en-GB" sz="1300" dirty="0"/>
          </a:p>
        </p:txBody>
      </p:sp>
    </p:spTree>
    <p:extLst>
      <p:ext uri="{BB962C8B-B14F-4D97-AF65-F5344CB8AC3E}">
        <p14:creationId xmlns:p14="http://schemas.microsoft.com/office/powerpoint/2010/main" val="8906520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E154FA2-C8C9-5EB5-3DC3-E0B329C4AA5F}"/>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3. Additional Information </a:t>
            </a:r>
          </a:p>
        </p:txBody>
      </p:sp>
      <p:sp>
        <p:nvSpPr>
          <p:cNvPr id="3" name="Content Placeholder 2">
            <a:extLst>
              <a:ext uri="{FF2B5EF4-FFF2-40B4-BE49-F238E27FC236}">
                <a16:creationId xmlns:a16="http://schemas.microsoft.com/office/drawing/2014/main" id="{C9869B3F-0FB5-F5B6-FDE8-13F45A1B000A}"/>
              </a:ext>
            </a:extLst>
          </p:cNvPr>
          <p:cNvSpPr>
            <a:spLocks noGrp="1"/>
          </p:cNvSpPr>
          <p:nvPr>
            <p:ph idx="1"/>
          </p:nvPr>
        </p:nvSpPr>
        <p:spPr>
          <a:xfrm>
            <a:off x="342900" y="1739900"/>
            <a:ext cx="11950699" cy="4940300"/>
          </a:xfrm>
        </p:spPr>
        <p:txBody>
          <a:bodyPr anchor="ctr">
            <a:normAutofit/>
          </a:bodyPr>
          <a:lstStyle/>
          <a:p>
            <a:pPr indent="0">
              <a:buNone/>
            </a:pPr>
            <a:r>
              <a:rPr lang="en-US" sz="2400" dirty="0">
                <a:effectLst/>
                <a:latin typeface="Arial MT"/>
                <a:ea typeface="Arial MT"/>
                <a:cs typeface="Arial MT"/>
              </a:rPr>
              <a:t>Apart</a:t>
            </a:r>
            <a:r>
              <a:rPr lang="en-US" sz="2400" spc="-30" dirty="0">
                <a:effectLst/>
                <a:latin typeface="Arial MT"/>
                <a:ea typeface="Arial MT"/>
                <a:cs typeface="Arial MT"/>
              </a:rPr>
              <a:t> </a:t>
            </a:r>
            <a:r>
              <a:rPr lang="en-US" sz="2400" dirty="0">
                <a:effectLst/>
                <a:latin typeface="Arial MT"/>
                <a:ea typeface="Arial MT"/>
                <a:cs typeface="Arial MT"/>
              </a:rPr>
              <a:t>from</a:t>
            </a:r>
            <a:r>
              <a:rPr lang="en-US" sz="2400" spc="-15" dirty="0">
                <a:effectLst/>
                <a:latin typeface="Arial MT"/>
                <a:ea typeface="Arial MT"/>
                <a:cs typeface="Arial MT"/>
              </a:rPr>
              <a:t> </a:t>
            </a:r>
            <a:r>
              <a:rPr lang="en-US" sz="2400" dirty="0">
                <a:effectLst/>
                <a:latin typeface="Arial MT"/>
                <a:ea typeface="Arial MT"/>
                <a:cs typeface="Arial MT"/>
              </a:rPr>
              <a:t>the</a:t>
            </a:r>
            <a:r>
              <a:rPr lang="en-US" sz="2400" spc="-5" dirty="0">
                <a:effectLst/>
                <a:latin typeface="Arial MT"/>
                <a:ea typeface="Arial MT"/>
                <a:cs typeface="Arial MT"/>
              </a:rPr>
              <a:t> </a:t>
            </a:r>
            <a:r>
              <a:rPr lang="en-US" sz="2400" dirty="0">
                <a:effectLst/>
                <a:latin typeface="Arial MT"/>
                <a:ea typeface="Arial MT"/>
                <a:cs typeface="Arial MT"/>
              </a:rPr>
              <a:t>contents</a:t>
            </a:r>
            <a:r>
              <a:rPr lang="en-US" sz="2400" spc="-5" dirty="0">
                <a:effectLst/>
                <a:latin typeface="Arial MT"/>
                <a:ea typeface="Arial MT"/>
                <a:cs typeface="Arial MT"/>
              </a:rPr>
              <a:t> </a:t>
            </a:r>
            <a:r>
              <a:rPr lang="en-US" sz="2400" dirty="0">
                <a:effectLst/>
                <a:latin typeface="Arial MT"/>
                <a:ea typeface="Arial MT"/>
                <a:cs typeface="Arial MT"/>
              </a:rPr>
              <a:t>of the</a:t>
            </a:r>
            <a:r>
              <a:rPr lang="en-US" sz="2400" spc="-25" dirty="0">
                <a:effectLst/>
                <a:latin typeface="Arial MT"/>
                <a:ea typeface="Arial MT"/>
                <a:cs typeface="Arial MT"/>
              </a:rPr>
              <a:t> </a:t>
            </a:r>
            <a:r>
              <a:rPr lang="en-US" sz="2400" dirty="0">
                <a:effectLst/>
                <a:latin typeface="Arial MT"/>
                <a:ea typeface="Arial MT"/>
                <a:cs typeface="Arial MT"/>
              </a:rPr>
              <a:t>local</a:t>
            </a:r>
            <a:r>
              <a:rPr lang="en-US" sz="2400" spc="-35" dirty="0">
                <a:effectLst/>
                <a:latin typeface="Arial MT"/>
                <a:ea typeface="Arial MT"/>
                <a:cs typeface="Arial MT"/>
              </a:rPr>
              <a:t> </a:t>
            </a:r>
            <a:r>
              <a:rPr lang="en-US" sz="2400" dirty="0">
                <a:effectLst/>
                <a:latin typeface="Arial MT"/>
                <a:ea typeface="Arial MT"/>
                <a:cs typeface="Arial MT"/>
              </a:rPr>
              <a:t>PNA, other</a:t>
            </a:r>
            <a:r>
              <a:rPr lang="en-US" sz="2400" spc="-20" dirty="0">
                <a:effectLst/>
                <a:latin typeface="Arial MT"/>
                <a:ea typeface="Arial MT"/>
                <a:cs typeface="Arial MT"/>
              </a:rPr>
              <a:t> </a:t>
            </a:r>
            <a:r>
              <a:rPr lang="en-US" sz="2400" dirty="0">
                <a:effectLst/>
                <a:latin typeface="Arial MT"/>
                <a:ea typeface="Arial MT"/>
                <a:cs typeface="Arial MT"/>
              </a:rPr>
              <a:t>relevant information</a:t>
            </a:r>
            <a:r>
              <a:rPr lang="en-US" sz="2400" spc="-45" dirty="0">
                <a:effectLst/>
                <a:latin typeface="Arial MT"/>
                <a:ea typeface="Arial MT"/>
                <a:cs typeface="Arial MT"/>
              </a:rPr>
              <a:t> </a:t>
            </a:r>
            <a:r>
              <a:rPr lang="en-US" sz="2400" dirty="0">
                <a:effectLst/>
                <a:latin typeface="Arial MT"/>
                <a:ea typeface="Arial MT"/>
                <a:cs typeface="Arial MT"/>
              </a:rPr>
              <a:t>may</a:t>
            </a:r>
            <a:r>
              <a:rPr lang="en-US" sz="2400" spc="-10" dirty="0">
                <a:effectLst/>
                <a:latin typeface="Arial MT"/>
                <a:ea typeface="Arial MT"/>
                <a:cs typeface="Arial MT"/>
              </a:rPr>
              <a:t> </a:t>
            </a:r>
            <a:r>
              <a:rPr lang="en-US" sz="2400" dirty="0">
                <a:effectLst/>
                <a:latin typeface="Arial MT"/>
                <a:ea typeface="Arial MT"/>
                <a:cs typeface="Arial MT"/>
              </a:rPr>
              <a:t>include:</a:t>
            </a:r>
            <a:endParaRPr lang="en-GB" sz="2400" dirty="0">
              <a:effectLst/>
              <a:latin typeface="Arial MT"/>
              <a:ea typeface="Arial MT"/>
              <a:cs typeface="Arial MT"/>
            </a:endParaRPr>
          </a:p>
          <a:p>
            <a:pPr marL="0" indent="0">
              <a:spcBef>
                <a:spcPts val="55"/>
              </a:spcBef>
              <a:buNone/>
            </a:pPr>
            <a:r>
              <a:rPr lang="en-US" sz="2400" dirty="0">
                <a:effectLst/>
                <a:latin typeface="Arial MT"/>
                <a:ea typeface="Arial MT"/>
                <a:cs typeface="Arial MT"/>
              </a:rPr>
              <a:t> </a:t>
            </a:r>
            <a:endParaRPr lang="en-GB" sz="2400" dirty="0">
              <a:effectLst/>
              <a:latin typeface="Arial MT"/>
              <a:ea typeface="Arial MT"/>
              <a:cs typeface="Arial MT"/>
            </a:endParaRPr>
          </a:p>
          <a:p>
            <a:pPr marL="342900" lvl="0" indent="-342900">
              <a:spcBef>
                <a:spcPts val="620"/>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The</a:t>
            </a:r>
            <a:r>
              <a:rPr lang="en-US" sz="2400" spc="-1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local</a:t>
            </a:r>
            <a:r>
              <a:rPr lang="en-US" sz="2400" spc="-3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population</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size,</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and</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whether</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it</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is</a:t>
            </a:r>
            <a:r>
              <a:rPr lang="en-US" sz="2400" spc="-1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growing</a:t>
            </a:r>
            <a:endParaRPr lang="en-GB" sz="2400" dirty="0">
              <a:effectLst/>
              <a:latin typeface="Arial MT"/>
              <a:ea typeface="Symbol" panose="05050102010706020507" pitchFamily="18" charset="2"/>
              <a:cs typeface="Symbol" panose="05050102010706020507" pitchFamily="18" charset="2"/>
            </a:endParaRPr>
          </a:p>
          <a:p>
            <a:pPr marL="342900" lvl="0" indent="-342900">
              <a:spcBef>
                <a:spcPts val="620"/>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Local</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demographics</a:t>
            </a:r>
            <a:endParaRPr lang="en-GB" sz="2400" dirty="0">
              <a:effectLst/>
              <a:latin typeface="Arial MT"/>
              <a:ea typeface="Symbol" panose="05050102010706020507" pitchFamily="18" charset="2"/>
              <a:cs typeface="Symbol" panose="05050102010706020507" pitchFamily="18" charset="2"/>
            </a:endParaRPr>
          </a:p>
          <a:p>
            <a:pPr marL="342900" lvl="0" indent="-342900">
              <a:spcBef>
                <a:spcPts val="620"/>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The</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locations</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of</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existing</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GP</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surgeries (and</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any</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recent</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or</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future changes)</a:t>
            </a:r>
            <a:endParaRPr lang="en-GB" sz="2400" dirty="0">
              <a:effectLst/>
              <a:latin typeface="Arial MT"/>
              <a:ea typeface="Symbol" panose="05050102010706020507" pitchFamily="18" charset="2"/>
              <a:cs typeface="Symbol" panose="05050102010706020507" pitchFamily="18" charset="2"/>
            </a:endParaRPr>
          </a:p>
          <a:p>
            <a:pPr marL="342900" lvl="0" indent="-342900">
              <a:spcBef>
                <a:spcPts val="625"/>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The</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location</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and</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accessibility</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of</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existing</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pharmacies</a:t>
            </a:r>
            <a:endParaRPr lang="en-GB" sz="2400" dirty="0">
              <a:effectLst/>
              <a:latin typeface="Arial MT"/>
              <a:ea typeface="Symbol" panose="05050102010706020507" pitchFamily="18" charset="2"/>
              <a:cs typeface="Symbol" panose="05050102010706020507" pitchFamily="18" charset="2"/>
            </a:endParaRPr>
          </a:p>
          <a:p>
            <a:pPr marL="342900" lvl="0" indent="-342900">
              <a:spcBef>
                <a:spcPts val="640"/>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The</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appointment</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times</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of</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GPs</a:t>
            </a:r>
            <a:r>
              <a:rPr lang="en-US" sz="2400" spc="-3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and</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the</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opening times</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of</a:t>
            </a:r>
            <a:r>
              <a:rPr lang="en-US" sz="2400" spc="-2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existing</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pharmacies</a:t>
            </a:r>
            <a:endParaRPr lang="en-GB" sz="2400" dirty="0">
              <a:effectLst/>
              <a:latin typeface="Arial MT"/>
              <a:ea typeface="Symbol" panose="05050102010706020507" pitchFamily="18" charset="2"/>
              <a:cs typeface="Symbol" panose="05050102010706020507" pitchFamily="18" charset="2"/>
            </a:endParaRPr>
          </a:p>
          <a:p>
            <a:pPr marL="342900" lvl="0" indent="-342900">
              <a:spcBef>
                <a:spcPts val="625"/>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The</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provision</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of</a:t>
            </a:r>
            <a:r>
              <a:rPr lang="en-US" sz="2400" spc="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services</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by</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existing</a:t>
            </a:r>
            <a:r>
              <a:rPr lang="en-US" sz="2400" spc="-1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pharmacies</a:t>
            </a:r>
            <a:endParaRPr lang="en-GB" sz="2400" dirty="0">
              <a:effectLst/>
              <a:latin typeface="Arial MT"/>
              <a:ea typeface="Symbol" panose="05050102010706020507" pitchFamily="18" charset="2"/>
              <a:cs typeface="Symbol" panose="05050102010706020507" pitchFamily="18" charset="2"/>
            </a:endParaRPr>
          </a:p>
          <a:p>
            <a:pPr marL="342900" lvl="0" indent="-342900">
              <a:spcBef>
                <a:spcPts val="620"/>
              </a:spcBef>
              <a:buClr>
                <a:srgbClr val="F79546"/>
              </a:buClr>
              <a:buSzPts val="1100"/>
              <a:buFont typeface="Symbol" panose="05050102010706020507" pitchFamily="18" charset="2"/>
              <a:buChar char=""/>
              <a:tabLst>
                <a:tab pos="914400" algn="l"/>
                <a:tab pos="915035" algn="l"/>
              </a:tabLst>
            </a:pPr>
            <a:r>
              <a:rPr lang="en-US" sz="2400" dirty="0">
                <a:effectLst/>
                <a:latin typeface="Arial MT"/>
                <a:ea typeface="Symbol" panose="05050102010706020507" pitchFamily="18" charset="2"/>
                <a:cs typeface="Symbol" panose="05050102010706020507" pitchFamily="18" charset="2"/>
              </a:rPr>
              <a:t>Any</a:t>
            </a:r>
            <a:r>
              <a:rPr lang="en-US" sz="2400" spc="-1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recent</a:t>
            </a:r>
            <a:r>
              <a:rPr lang="en-US" sz="2400" spc="-25"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pharmacy</a:t>
            </a:r>
            <a:r>
              <a:rPr lang="en-US" sz="2400" spc="-10" dirty="0">
                <a:effectLst/>
                <a:latin typeface="Arial MT"/>
                <a:ea typeface="Symbol" panose="05050102010706020507" pitchFamily="18" charset="2"/>
                <a:cs typeface="Symbol" panose="05050102010706020507" pitchFamily="18" charset="2"/>
              </a:rPr>
              <a:t> </a:t>
            </a:r>
            <a:r>
              <a:rPr lang="en-US" sz="2400" dirty="0">
                <a:effectLst/>
                <a:latin typeface="Arial MT"/>
                <a:ea typeface="Symbol" panose="05050102010706020507" pitchFamily="18" charset="2"/>
                <a:cs typeface="Symbol" panose="05050102010706020507" pitchFamily="18" charset="2"/>
              </a:rPr>
              <a:t>closures</a:t>
            </a:r>
            <a:endParaRPr lang="en-GB" sz="2400" dirty="0">
              <a:effectLst/>
              <a:latin typeface="Arial MT"/>
              <a:ea typeface="Symbol" panose="05050102010706020507" pitchFamily="18" charset="2"/>
              <a:cs typeface="Symbol" panose="05050102010706020507" pitchFamily="18" charset="2"/>
            </a:endParaRPr>
          </a:p>
          <a:p>
            <a:endParaRPr lang="en-GB" sz="2000" dirty="0"/>
          </a:p>
        </p:txBody>
      </p:sp>
    </p:spTree>
    <p:extLst>
      <p:ext uri="{BB962C8B-B14F-4D97-AF65-F5344CB8AC3E}">
        <p14:creationId xmlns:p14="http://schemas.microsoft.com/office/powerpoint/2010/main" val="18600454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4. Types of Application – New Applications  </a:t>
            </a:r>
          </a:p>
        </p:txBody>
      </p:sp>
      <p:sp>
        <p:nvSpPr>
          <p:cNvPr id="3" name="Content Placeholder 2">
            <a:extLst>
              <a:ext uri="{FF2B5EF4-FFF2-40B4-BE49-F238E27FC236}">
                <a16:creationId xmlns:a16="http://schemas.microsoft.com/office/drawing/2014/main" id="{398D17B4-F0DA-4881-265F-F5CD0D906223}"/>
              </a:ext>
            </a:extLst>
          </p:cNvPr>
          <p:cNvSpPr>
            <a:spLocks noGrp="1"/>
          </p:cNvSpPr>
          <p:nvPr>
            <p:ph idx="1"/>
          </p:nvPr>
        </p:nvSpPr>
        <p:spPr>
          <a:xfrm>
            <a:off x="243455" y="1590740"/>
            <a:ext cx="11732645" cy="5064059"/>
          </a:xfrm>
        </p:spPr>
        <p:txBody>
          <a:bodyPr anchor="ctr">
            <a:normAutofit/>
          </a:bodyPr>
          <a:lstStyle/>
          <a:p>
            <a:pPr marL="0" indent="0">
              <a:buNone/>
            </a:pPr>
            <a:r>
              <a:rPr lang="en-GB" sz="2000" dirty="0">
                <a:effectLst/>
                <a:latin typeface="Arial" panose="020B0604020202020204" pitchFamily="34" charset="0"/>
                <a:ea typeface="Calibri" panose="020F0502020204030204" pitchFamily="34" charset="0"/>
              </a:rPr>
              <a:t>New applications can be made under a number of categories only:</a:t>
            </a:r>
            <a:endParaRPr lang="en-GB" sz="2000" dirty="0">
              <a:effectLst/>
              <a:latin typeface="Calibri" panose="020F0502020204030204" pitchFamily="34" charset="0"/>
              <a:ea typeface="Calibri" panose="020F0502020204030204" pitchFamily="34" charset="0"/>
            </a:endParaRPr>
          </a:p>
          <a:p>
            <a:r>
              <a:rPr lang="en-GB" sz="2000" b="1" dirty="0">
                <a:effectLst/>
                <a:latin typeface="Arial" panose="020B0604020202020204" pitchFamily="34" charset="0"/>
                <a:ea typeface="Calibri" panose="020F0502020204030204" pitchFamily="34" charset="0"/>
              </a:rPr>
              <a:t>Current Need </a:t>
            </a:r>
            <a:r>
              <a:rPr lang="en-GB" sz="2000" dirty="0">
                <a:effectLst/>
                <a:latin typeface="Arial" panose="020B0604020202020204" pitchFamily="34" charset="0"/>
                <a:ea typeface="Calibri" panose="020F0502020204030204" pitchFamily="34" charset="0"/>
              </a:rPr>
              <a:t>– the PNA has identified a current need in the HWB area.</a:t>
            </a:r>
            <a:endParaRPr lang="en-GB" sz="2000" dirty="0">
              <a:effectLst/>
              <a:latin typeface="Calibri" panose="020F0502020204030204" pitchFamily="34" charset="0"/>
              <a:ea typeface="Calibri" panose="020F0502020204030204" pitchFamily="34" charset="0"/>
            </a:endParaRPr>
          </a:p>
          <a:p>
            <a:r>
              <a:rPr lang="en-GB" sz="2000" b="1" dirty="0">
                <a:effectLst/>
                <a:latin typeface="Arial" panose="020B0604020202020204" pitchFamily="34" charset="0"/>
                <a:ea typeface="Calibri" panose="020F0502020204030204" pitchFamily="34" charset="0"/>
              </a:rPr>
              <a:t>Future Need </a:t>
            </a:r>
            <a:r>
              <a:rPr lang="en-GB" sz="2000" dirty="0">
                <a:effectLst/>
                <a:latin typeface="Arial" panose="020B0604020202020204" pitchFamily="34" charset="0"/>
                <a:ea typeface="Calibri" panose="020F0502020204030204" pitchFamily="34" charset="0"/>
              </a:rPr>
              <a:t>– the PNA has identified a future need in the HWB area.</a:t>
            </a:r>
            <a:endParaRPr lang="en-GB" sz="2000" dirty="0">
              <a:effectLst/>
              <a:latin typeface="Calibri" panose="020F0502020204030204" pitchFamily="34" charset="0"/>
              <a:ea typeface="Calibri" panose="020F0502020204030204" pitchFamily="34" charset="0"/>
            </a:endParaRPr>
          </a:p>
          <a:p>
            <a:r>
              <a:rPr lang="en-GB" sz="2000" b="1" dirty="0">
                <a:effectLst/>
                <a:latin typeface="Arial" panose="020B0604020202020204" pitchFamily="34" charset="0"/>
                <a:ea typeface="Calibri" panose="020F0502020204030204" pitchFamily="34" charset="0"/>
              </a:rPr>
              <a:t>Improvements or better access </a:t>
            </a:r>
            <a:r>
              <a:rPr lang="en-GB" sz="2000" dirty="0">
                <a:effectLst/>
                <a:latin typeface="Arial" panose="020B0604020202020204" pitchFamily="34" charset="0"/>
                <a:ea typeface="Calibri" panose="020F0502020204030204" pitchFamily="34" charset="0"/>
              </a:rPr>
              <a:t>– the PNA has identified an improvement or better access that is needed in the HWB area.</a:t>
            </a:r>
            <a:endParaRPr lang="en-GB" sz="2000" dirty="0">
              <a:effectLst/>
              <a:latin typeface="Calibri" panose="020F0502020204030204" pitchFamily="34" charset="0"/>
              <a:ea typeface="Calibri" panose="020F0502020204030204" pitchFamily="34" charset="0"/>
            </a:endParaRPr>
          </a:p>
          <a:p>
            <a:r>
              <a:rPr lang="en-GB" sz="2000" b="1" dirty="0">
                <a:effectLst/>
                <a:latin typeface="Arial" panose="020B0604020202020204" pitchFamily="34" charset="0"/>
                <a:ea typeface="Calibri" panose="020F0502020204030204" pitchFamily="34" charset="0"/>
              </a:rPr>
              <a:t>Future improvements or better access </a:t>
            </a:r>
            <a:r>
              <a:rPr lang="en-GB" sz="2000" dirty="0">
                <a:effectLst/>
                <a:latin typeface="Arial" panose="020B0604020202020204" pitchFamily="34" charset="0"/>
                <a:ea typeface="Calibri" panose="020F0502020204030204" pitchFamily="34" charset="0"/>
              </a:rPr>
              <a:t>– the PNA has identified an improvement or better access that is needed in the HWB area.</a:t>
            </a:r>
            <a:endParaRPr lang="en-GB" sz="2000" dirty="0">
              <a:effectLst/>
              <a:latin typeface="Calibri" panose="020F0502020204030204" pitchFamily="34" charset="0"/>
              <a:ea typeface="Calibri" panose="020F0502020204030204" pitchFamily="34" charset="0"/>
            </a:endParaRPr>
          </a:p>
          <a:p>
            <a:r>
              <a:rPr lang="en-GB" sz="2000" b="1" dirty="0">
                <a:effectLst/>
                <a:latin typeface="Arial" panose="020B0604020202020204" pitchFamily="34" charset="0"/>
                <a:ea typeface="Calibri" panose="020F0502020204030204" pitchFamily="34" charset="0"/>
              </a:rPr>
              <a:t>Unforeseen Benefits </a:t>
            </a:r>
            <a:r>
              <a:rPr lang="en-GB" sz="2000" dirty="0">
                <a:effectLst/>
                <a:latin typeface="Arial" panose="020B0604020202020204" pitchFamily="34" charset="0"/>
                <a:ea typeface="Calibri" panose="020F0502020204030204" pitchFamily="34" charset="0"/>
              </a:rPr>
              <a:t>– can be used by applicants when they wish to address something that has not been mentioned in the PNA.</a:t>
            </a:r>
            <a:endParaRPr lang="en-GB" sz="2000" dirty="0">
              <a:effectLst/>
              <a:latin typeface="Calibri" panose="020F0502020204030204" pitchFamily="34" charset="0"/>
              <a:ea typeface="Calibri" panose="020F0502020204030204" pitchFamily="34" charset="0"/>
            </a:endParaRPr>
          </a:p>
          <a:p>
            <a:r>
              <a:rPr lang="en-GB" sz="2000" b="1" dirty="0">
                <a:effectLst/>
                <a:latin typeface="Arial" panose="020B0604020202020204" pitchFamily="34" charset="0"/>
                <a:ea typeface="Calibri" panose="020F0502020204030204" pitchFamily="34" charset="0"/>
              </a:rPr>
              <a:t>Distance Selling Pharmacies </a:t>
            </a:r>
            <a:r>
              <a:rPr lang="en-GB" sz="2000" dirty="0">
                <a:effectLst/>
                <a:latin typeface="Arial" panose="020B0604020202020204" pitchFamily="34" charset="0"/>
                <a:ea typeface="Calibri" panose="020F0502020204030204" pitchFamily="34" charset="0"/>
              </a:rPr>
              <a:t>– are opened under certain criteria only and are not assessed against the PNA.  With these contracts patients cannot be seen on the premises in a face-to-face manner and the contactor has to offer to provide services to anyone in England.  These are operated as Internet or mail order premises.</a:t>
            </a:r>
            <a:endParaRPr lang="en-GB" sz="2000" dirty="0"/>
          </a:p>
        </p:txBody>
      </p:sp>
    </p:spTree>
    <p:extLst>
      <p:ext uri="{BB962C8B-B14F-4D97-AF65-F5344CB8AC3E}">
        <p14:creationId xmlns:p14="http://schemas.microsoft.com/office/powerpoint/2010/main" val="7302048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5. Types Of Applications – Existing applications </a:t>
            </a:r>
          </a:p>
        </p:txBody>
      </p:sp>
      <p:sp>
        <p:nvSpPr>
          <p:cNvPr id="3" name="Content Placeholder 2">
            <a:extLst>
              <a:ext uri="{FF2B5EF4-FFF2-40B4-BE49-F238E27FC236}">
                <a16:creationId xmlns:a16="http://schemas.microsoft.com/office/drawing/2014/main" id="{398D17B4-F0DA-4881-265F-F5CD0D906223}"/>
              </a:ext>
            </a:extLst>
          </p:cNvPr>
          <p:cNvSpPr>
            <a:spLocks noGrp="1"/>
          </p:cNvSpPr>
          <p:nvPr>
            <p:ph idx="1"/>
          </p:nvPr>
        </p:nvSpPr>
        <p:spPr>
          <a:xfrm>
            <a:off x="-4" y="1622745"/>
            <a:ext cx="12192000" cy="5561797"/>
          </a:xfrm>
        </p:spPr>
        <p:txBody>
          <a:bodyPr anchor="ctr">
            <a:normAutofit/>
          </a:bodyPr>
          <a:lstStyle/>
          <a:p>
            <a:pPr marL="0" indent="0">
              <a:buNone/>
            </a:pPr>
            <a:r>
              <a:rPr lang="en-US" sz="1600" b="1" dirty="0">
                <a:effectLst/>
                <a:latin typeface="Arial" panose="020B0604020202020204" pitchFamily="34" charset="0"/>
                <a:ea typeface="Arial MT"/>
                <a:cs typeface="Arial" panose="020B0604020202020204" pitchFamily="34" charset="0"/>
              </a:rPr>
              <a:t>Relocations</a:t>
            </a:r>
            <a:endParaRPr lang="en-GB" sz="1600" b="1" dirty="0">
              <a:effectLst/>
              <a:latin typeface="Arial" panose="020B0604020202020204" pitchFamily="34" charset="0"/>
              <a:ea typeface="Arial MT"/>
              <a:cs typeface="Arial" panose="020B0604020202020204" pitchFamily="34" charset="0"/>
            </a:endParaRPr>
          </a:p>
          <a:p>
            <a:r>
              <a:rPr lang="en-US" sz="1600" dirty="0">
                <a:effectLst/>
                <a:latin typeface="Arial" panose="020B0604020202020204" pitchFamily="34" charset="0"/>
                <a:ea typeface="Arial MT"/>
                <a:cs typeface="Arial" panose="020B0604020202020204" pitchFamily="34" charset="0"/>
              </a:rPr>
              <a:t>Applicants who want to relocate an existing pharmacy contract must show </a:t>
            </a:r>
          </a:p>
          <a:p>
            <a:pPr lvl="1"/>
            <a:r>
              <a:rPr lang="en-US" sz="1600" dirty="0">
                <a:effectLst/>
                <a:latin typeface="Arial" panose="020B0604020202020204" pitchFamily="34" charset="0"/>
                <a:ea typeface="Arial MT"/>
                <a:cs typeface="Arial" panose="020B0604020202020204" pitchFamily="34" charset="0"/>
              </a:rPr>
              <a:t>the new premises will</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not be significantly less accessible for the patient groups who use the existing pharmacy. </a:t>
            </a:r>
          </a:p>
          <a:p>
            <a:pPr lvl="1"/>
            <a:r>
              <a:rPr lang="en-US" sz="1600" dirty="0">
                <a:effectLst/>
                <a:latin typeface="Arial" panose="020B0604020202020204" pitchFamily="34" charset="0"/>
                <a:ea typeface="Arial MT"/>
                <a:cs typeface="Arial" panose="020B0604020202020204" pitchFamily="34" charset="0"/>
              </a:rPr>
              <a:t>that</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granting</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an</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application</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would</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not</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result</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in</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significant</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change</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in</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arrangements</a:t>
            </a:r>
            <a:r>
              <a:rPr lang="en-US" sz="1600" spc="-3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for</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29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provision of services in the local area and would not cause significant detriment to proper planning for</a:t>
            </a:r>
            <a:r>
              <a:rPr lang="en-US" sz="1600" spc="-30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services in</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area. </a:t>
            </a:r>
          </a:p>
          <a:p>
            <a:r>
              <a:rPr lang="en-US" sz="1600" dirty="0">
                <a:effectLst/>
                <a:latin typeface="Arial" panose="020B0604020202020204" pitchFamily="34" charset="0"/>
                <a:ea typeface="Arial MT"/>
                <a:cs typeface="Arial" panose="020B0604020202020204" pitchFamily="34" charset="0"/>
              </a:rPr>
              <a:t>Relocation applications are often highly contentious, and the question of defining a patient group has</a:t>
            </a:r>
            <a:r>
              <a:rPr lang="en-US" sz="1600" spc="-29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proved</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to</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be</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complicated</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and</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has</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involved</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arguments</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in</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High</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Court.</a:t>
            </a:r>
            <a:endParaRPr lang="en-GB" sz="1600" dirty="0">
              <a:effectLst/>
              <a:latin typeface="Arial" panose="020B0604020202020204" pitchFamily="34" charset="0"/>
              <a:ea typeface="Arial MT"/>
              <a:cs typeface="Arial" panose="020B0604020202020204" pitchFamily="34" charset="0"/>
            </a:endParaRPr>
          </a:p>
          <a:p>
            <a:pPr marL="0" indent="0">
              <a:spcBef>
                <a:spcPts val="50"/>
              </a:spcBef>
              <a:buNone/>
            </a:pPr>
            <a:endParaRPr lang="en-US" sz="1600" b="1" dirty="0">
              <a:latin typeface="Arial" panose="020B0604020202020204" pitchFamily="34" charset="0"/>
              <a:ea typeface="Arial MT"/>
              <a:cs typeface="Arial" panose="020B0604020202020204" pitchFamily="34" charset="0"/>
            </a:endParaRPr>
          </a:p>
          <a:p>
            <a:pPr marL="0" indent="0">
              <a:spcBef>
                <a:spcPts val="50"/>
              </a:spcBef>
              <a:buNone/>
            </a:pPr>
            <a:r>
              <a:rPr lang="en-US" sz="1600" b="1" dirty="0">
                <a:effectLst/>
                <a:latin typeface="Arial" panose="020B0604020202020204" pitchFamily="34" charset="0"/>
                <a:ea typeface="Arial MT"/>
                <a:cs typeface="Arial" panose="020B0604020202020204" pitchFamily="34" charset="0"/>
              </a:rPr>
              <a:t>Change</a:t>
            </a:r>
            <a:r>
              <a:rPr lang="en-US" sz="1600" b="1" spc="-2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of</a:t>
            </a:r>
            <a:r>
              <a:rPr lang="en-US" sz="1600" b="1" spc="-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ownership </a:t>
            </a:r>
            <a:endParaRPr lang="en-GB" sz="1600" b="1" dirty="0">
              <a:latin typeface="Arial" panose="020B0604020202020204" pitchFamily="34" charset="0"/>
              <a:ea typeface="Arial MT"/>
              <a:cs typeface="Arial" panose="020B0604020202020204" pitchFamily="34" charset="0"/>
            </a:endParaRPr>
          </a:p>
          <a:p>
            <a:pPr>
              <a:spcBef>
                <a:spcPts val="50"/>
              </a:spcBef>
            </a:pPr>
            <a:r>
              <a:rPr lang="en-US" sz="1600" dirty="0">
                <a:effectLst/>
                <a:latin typeface="Arial" panose="020B0604020202020204" pitchFamily="34" charset="0"/>
                <a:ea typeface="Arial MT"/>
                <a:cs typeface="Arial" panose="020B0604020202020204" pitchFamily="34" charset="0"/>
              </a:rPr>
              <a:t>Change of ownership applications are needed when pharmacies are sold. </a:t>
            </a:r>
          </a:p>
          <a:p>
            <a:pPr>
              <a:spcBef>
                <a:spcPts val="50"/>
              </a:spcBef>
            </a:pPr>
            <a:r>
              <a:rPr lang="en-US" sz="1600" dirty="0">
                <a:effectLst/>
                <a:latin typeface="Arial" panose="020B0604020202020204" pitchFamily="34" charset="0"/>
                <a:ea typeface="Arial MT"/>
                <a:cs typeface="Arial" panose="020B0604020202020204" pitchFamily="34" charset="0"/>
              </a:rPr>
              <a:t>Applications are generally</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straightforward</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and should</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be</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dealt with</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by</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NHS</a:t>
            </a:r>
            <a:r>
              <a:rPr lang="en-US" sz="1600" spc="-4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England within</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30</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days,</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although</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it</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may</a:t>
            </a:r>
            <a:r>
              <a:rPr lang="en-US" sz="1600" spc="-3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take longer,</a:t>
            </a:r>
            <a:r>
              <a:rPr lang="en-US" sz="1600" spc="-29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particularly if the buyer does not already operate a pharmacy and has to </a:t>
            </a:r>
            <a:r>
              <a:rPr lang="en-US" sz="1600" b="1" dirty="0">
                <a:effectLst/>
                <a:latin typeface="Arial" panose="020B0604020202020204" pitchFamily="34" charset="0"/>
                <a:ea typeface="Arial MT"/>
                <a:cs typeface="Arial" panose="020B0604020202020204" pitchFamily="34" charset="0"/>
              </a:rPr>
              <a:t>undergo “fitness to practise”</a:t>
            </a:r>
            <a:r>
              <a:rPr lang="en-US" sz="1600" b="1" spc="-29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checks. (para 3&amp;4 S2)</a:t>
            </a:r>
            <a:endParaRPr lang="en-GB" sz="1600" b="1" dirty="0">
              <a:effectLst/>
              <a:latin typeface="Arial" panose="020B0604020202020204" pitchFamily="34" charset="0"/>
              <a:ea typeface="Arial MT"/>
              <a:cs typeface="Arial" panose="020B0604020202020204" pitchFamily="34" charset="0"/>
            </a:endParaRPr>
          </a:p>
          <a:p>
            <a:pPr marL="0" indent="0">
              <a:spcBef>
                <a:spcPts val="55"/>
              </a:spcBef>
              <a:buNone/>
            </a:pPr>
            <a:r>
              <a:rPr lang="en-US" sz="1600" dirty="0">
                <a:effectLst/>
                <a:latin typeface="Arial" panose="020B0604020202020204" pitchFamily="34" charset="0"/>
                <a:ea typeface="Arial MT"/>
                <a:cs typeface="Arial" panose="020B0604020202020204" pitchFamily="34" charset="0"/>
              </a:rPr>
              <a:t> </a:t>
            </a:r>
            <a:endParaRPr lang="en-GB" sz="1600" dirty="0">
              <a:latin typeface="Arial" panose="020B0604020202020204" pitchFamily="34" charset="0"/>
              <a:ea typeface="Arial MT"/>
              <a:cs typeface="Arial" panose="020B0604020202020204" pitchFamily="34" charset="0"/>
            </a:endParaRPr>
          </a:p>
          <a:p>
            <a:pPr marL="0" indent="0">
              <a:spcBef>
                <a:spcPts val="55"/>
              </a:spcBef>
              <a:buNone/>
            </a:pPr>
            <a:r>
              <a:rPr lang="en-US" sz="1600" b="1" dirty="0">
                <a:effectLst/>
                <a:latin typeface="Arial" panose="020B0604020202020204" pitchFamily="34" charset="0"/>
                <a:ea typeface="Arial MT"/>
                <a:cs typeface="Arial" panose="020B0604020202020204" pitchFamily="34" charset="0"/>
              </a:rPr>
              <a:t>Consolidation</a:t>
            </a:r>
            <a:endParaRPr lang="en-GB" sz="1600" b="1" dirty="0">
              <a:effectLst/>
              <a:latin typeface="Arial" panose="020B0604020202020204" pitchFamily="34" charset="0"/>
              <a:ea typeface="Arial MT"/>
              <a:cs typeface="Arial" panose="020B0604020202020204" pitchFamily="34" charset="0"/>
            </a:endParaRPr>
          </a:p>
          <a:p>
            <a:r>
              <a:rPr lang="en-US" sz="1600" dirty="0">
                <a:effectLst/>
                <a:latin typeface="Arial" panose="020B0604020202020204" pitchFamily="34" charset="0"/>
                <a:ea typeface="Arial MT"/>
                <a:cs typeface="Arial" panose="020B0604020202020204" pitchFamily="34" charset="0"/>
              </a:rPr>
              <a:t>Where</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two</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pharmacies</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operate</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close</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to each</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other</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(whether</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they</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are</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owned by</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same</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legal</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entity</a:t>
            </a:r>
            <a:r>
              <a:rPr lang="en-US" sz="1600" spc="-29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or not), they can apply to consolidate onto a single site. The hours and services of the pharmacy following</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consolidation</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must</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remain</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same.  </a:t>
            </a:r>
          </a:p>
          <a:p>
            <a:r>
              <a:rPr lang="en-US" sz="1600" dirty="0">
                <a:effectLst/>
                <a:latin typeface="Arial" panose="020B0604020202020204" pitchFamily="34" charset="0"/>
                <a:ea typeface="Arial MT"/>
                <a:cs typeface="Arial" panose="020B0604020202020204" pitchFamily="34" charset="0"/>
              </a:rPr>
              <a:t>NHS</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England</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must</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grant</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consolidation if</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it</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is</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satisfied</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that</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doing so</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would</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not result</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in</a:t>
            </a:r>
            <a:r>
              <a:rPr lang="en-US" sz="1600" spc="-2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gap</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in</a:t>
            </a:r>
            <a:r>
              <a:rPr lang="en-US" sz="1600" spc="-29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service</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provision</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that</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could</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be</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met</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by</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granting</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of</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new contract</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application. </a:t>
            </a:r>
            <a:r>
              <a:rPr lang="en-US" sz="1600" b="1" dirty="0">
                <a:effectLst/>
                <a:latin typeface="Arial" panose="020B0604020202020204" pitchFamily="34" charset="0"/>
                <a:ea typeface="Arial MT"/>
                <a:cs typeface="Arial" panose="020B0604020202020204" pitchFamily="34" charset="0"/>
              </a:rPr>
              <a:t>Where a consolidation application is approved, the HWB for the area in which the pharmacies are</a:t>
            </a:r>
            <a:r>
              <a:rPr lang="en-US" sz="1600" b="1" spc="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located</a:t>
            </a:r>
            <a:r>
              <a:rPr lang="en-US" sz="1600" b="1" spc="-2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may</a:t>
            </a:r>
            <a:r>
              <a:rPr lang="en-US" sz="1600" b="1" spc="-30"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update its</a:t>
            </a:r>
            <a:r>
              <a:rPr lang="en-US" sz="1600" b="1" spc="-30"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PNA</a:t>
            </a:r>
            <a:r>
              <a:rPr lang="en-US" sz="1600" b="1" spc="-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to state</a:t>
            </a:r>
            <a:r>
              <a:rPr lang="en-US" sz="1600" b="1" spc="-20"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that</a:t>
            </a:r>
            <a:r>
              <a:rPr lang="en-US" sz="1600" b="1" spc="-2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the consolidation</a:t>
            </a:r>
            <a:r>
              <a:rPr lang="en-US" sz="1600" b="1" spc="-2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has</a:t>
            </a:r>
            <a:r>
              <a:rPr lang="en-US" sz="1600" b="1" spc="-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not</a:t>
            </a:r>
            <a:r>
              <a:rPr lang="en-US" sz="1600" b="1" spc="-2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created a</a:t>
            </a:r>
            <a:r>
              <a:rPr lang="en-US" sz="1600" b="1" spc="-25"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gap</a:t>
            </a:r>
            <a:r>
              <a:rPr lang="en-US" sz="1600" b="1" spc="-20"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in service</a:t>
            </a:r>
            <a:r>
              <a:rPr lang="en-US" sz="1600" b="1" spc="-20" dirty="0">
                <a:effectLst/>
                <a:latin typeface="Arial" panose="020B0604020202020204" pitchFamily="34" charset="0"/>
                <a:ea typeface="Arial MT"/>
                <a:cs typeface="Arial" panose="020B0604020202020204" pitchFamily="34" charset="0"/>
              </a:rPr>
              <a:t> </a:t>
            </a:r>
            <a:r>
              <a:rPr lang="en-US" sz="1600" b="1" dirty="0">
                <a:effectLst/>
                <a:latin typeface="Arial" panose="020B0604020202020204" pitchFamily="34" charset="0"/>
                <a:ea typeface="Arial MT"/>
                <a:cs typeface="Arial" panose="020B0604020202020204" pitchFamily="34" charset="0"/>
              </a:rPr>
              <a:t>provision</a:t>
            </a:r>
            <a:r>
              <a:rPr lang="en-US" sz="1600" dirty="0">
                <a:effectLst/>
                <a:latin typeface="Arial" panose="020B0604020202020204" pitchFamily="34" charset="0"/>
                <a:ea typeface="Arial MT"/>
                <a:cs typeface="Arial" panose="020B0604020202020204" pitchFamily="34" charset="0"/>
              </a:rPr>
              <a:t>.</a:t>
            </a:r>
            <a:r>
              <a:rPr lang="en-US" sz="1600" spc="-29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This would</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prevent</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another</a:t>
            </a:r>
            <a:r>
              <a:rPr lang="en-US" sz="1600" spc="-3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person</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from</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applying</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for</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a</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new</a:t>
            </a:r>
            <a:r>
              <a:rPr lang="en-US" sz="1600" spc="-3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contract</a:t>
            </a:r>
            <a:r>
              <a:rPr lang="en-US" sz="1600" spc="-2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based</a:t>
            </a:r>
            <a:r>
              <a:rPr lang="en-US" sz="1600" spc="-10"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on</a:t>
            </a:r>
            <a:r>
              <a:rPr lang="en-US" sz="1600" spc="-1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the</a:t>
            </a:r>
            <a:r>
              <a:rPr lang="en-US" sz="1600" spc="5" dirty="0">
                <a:effectLst/>
                <a:latin typeface="Arial" panose="020B0604020202020204" pitchFamily="34" charset="0"/>
                <a:ea typeface="Arial MT"/>
                <a:cs typeface="Arial" panose="020B0604020202020204" pitchFamily="34" charset="0"/>
              </a:rPr>
              <a:t> </a:t>
            </a:r>
            <a:r>
              <a:rPr lang="en-US" sz="1600" dirty="0">
                <a:effectLst/>
                <a:latin typeface="Arial" panose="020B0604020202020204" pitchFamily="34" charset="0"/>
                <a:ea typeface="Arial MT"/>
                <a:cs typeface="Arial" panose="020B0604020202020204" pitchFamily="34" charset="0"/>
              </a:rPr>
              <a:t>closure.</a:t>
            </a:r>
            <a:endParaRPr lang="en-GB" sz="1600" dirty="0">
              <a:effectLst/>
              <a:latin typeface="Arial" panose="020B0604020202020204" pitchFamily="34" charset="0"/>
              <a:ea typeface="Arial MT"/>
              <a:cs typeface="Arial" panose="020B0604020202020204" pitchFamily="34" charset="0"/>
            </a:endParaRPr>
          </a:p>
          <a:p>
            <a:endParaRPr lang="en-GB" sz="1000" dirty="0"/>
          </a:p>
        </p:txBody>
      </p:sp>
    </p:spTree>
    <p:extLst>
      <p:ext uri="{BB962C8B-B14F-4D97-AF65-F5344CB8AC3E}">
        <p14:creationId xmlns:p14="http://schemas.microsoft.com/office/powerpoint/2010/main" val="42470979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6. Types of Application – Market exit </a:t>
            </a:r>
          </a:p>
        </p:txBody>
      </p:sp>
      <p:sp>
        <p:nvSpPr>
          <p:cNvPr id="3" name="Content Placeholder 2">
            <a:extLst>
              <a:ext uri="{FF2B5EF4-FFF2-40B4-BE49-F238E27FC236}">
                <a16:creationId xmlns:a16="http://schemas.microsoft.com/office/drawing/2014/main" id="{398D17B4-F0DA-4881-265F-F5CD0D906223}"/>
              </a:ext>
            </a:extLst>
          </p:cNvPr>
          <p:cNvSpPr>
            <a:spLocks noGrp="1"/>
          </p:cNvSpPr>
          <p:nvPr>
            <p:ph idx="1"/>
          </p:nvPr>
        </p:nvSpPr>
        <p:spPr>
          <a:xfrm>
            <a:off x="337457" y="1885279"/>
            <a:ext cx="11732646" cy="5103350"/>
          </a:xfrm>
        </p:spPr>
        <p:txBody>
          <a:bodyPr anchor="ctr">
            <a:normAutofit/>
          </a:bodyPr>
          <a:lstStyle/>
          <a:p>
            <a:pPr algn="l"/>
            <a:r>
              <a:rPr lang="en-GB" b="0" i="0" dirty="0">
                <a:solidFill>
                  <a:srgbClr val="212B32"/>
                </a:solidFill>
                <a:effectLst/>
                <a:latin typeface="Frutiger W01"/>
              </a:rPr>
              <a:t>Pharmacy and dispensing appliance contractors who wish to withdraw premises from a pharmaceutical list are required to give a period of notice. Closure notifications are currently processed by the NHS Commissioner.</a:t>
            </a:r>
          </a:p>
          <a:p>
            <a:pPr algn="l"/>
            <a:r>
              <a:rPr lang="en-GB" b="0" i="0" dirty="0">
                <a:solidFill>
                  <a:srgbClr val="212B32"/>
                </a:solidFill>
                <a:effectLst/>
                <a:latin typeface="Frutiger W01"/>
              </a:rPr>
              <a:t>Download the Chapter 38 Annex 1 - Closure of premises notification via the link below, complete the form and send it to your NHS Commissioner. </a:t>
            </a:r>
          </a:p>
          <a:p>
            <a:pPr marL="0" indent="0">
              <a:buNone/>
            </a:pPr>
            <a:endParaRPr lang="en-GB" sz="1400" dirty="0"/>
          </a:p>
          <a:p>
            <a:pPr marL="0" indent="0">
              <a:buNone/>
            </a:pPr>
            <a:r>
              <a:rPr lang="en-GB" sz="2400" dirty="0">
                <a:hlinkClick r:id="rId2"/>
              </a:rPr>
              <a:t>Closure Notification Chapter 38 Annex 1 </a:t>
            </a:r>
            <a:endParaRPr lang="en-GB" sz="2400" dirty="0"/>
          </a:p>
          <a:p>
            <a:pPr marL="0" indent="0">
              <a:buNone/>
            </a:pPr>
            <a:endParaRPr lang="en-GB" sz="2400" dirty="0"/>
          </a:p>
          <a:p>
            <a:pPr marL="0" indent="0">
              <a:buNone/>
            </a:pPr>
            <a:endParaRPr lang="en-GB" sz="2400" dirty="0"/>
          </a:p>
          <a:p>
            <a:pPr marL="0" indent="0">
              <a:buNone/>
            </a:pPr>
            <a:endParaRPr lang="en-GB" sz="1400" dirty="0"/>
          </a:p>
          <a:p>
            <a:pPr marL="0" indent="0">
              <a:buNone/>
            </a:pPr>
            <a:endParaRPr lang="en-GB" sz="1400" dirty="0"/>
          </a:p>
        </p:txBody>
      </p:sp>
    </p:spTree>
    <p:extLst>
      <p:ext uri="{BB962C8B-B14F-4D97-AF65-F5344CB8AC3E}">
        <p14:creationId xmlns:p14="http://schemas.microsoft.com/office/powerpoint/2010/main" val="1461616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E8ED1F0-A7CB-AC72-C077-2B103D05FE2D}"/>
              </a:ext>
            </a:extLst>
          </p:cNvPr>
          <p:cNvSpPr>
            <a:spLocks noGrp="1"/>
          </p:cNvSpPr>
          <p:nvPr>
            <p:ph type="title"/>
          </p:nvPr>
        </p:nvSpPr>
        <p:spPr>
          <a:xfrm>
            <a:off x="1371599" y="294538"/>
            <a:ext cx="9895951" cy="1033669"/>
          </a:xfrm>
        </p:spPr>
        <p:txBody>
          <a:bodyPr>
            <a:normAutofit/>
          </a:bodyPr>
          <a:lstStyle/>
          <a:p>
            <a:r>
              <a:rPr lang="en-GB" sz="4000" dirty="0">
                <a:solidFill>
                  <a:srgbClr val="FFFFFF"/>
                </a:solidFill>
              </a:rPr>
              <a:t>7. Market entry Process  </a:t>
            </a:r>
          </a:p>
        </p:txBody>
      </p:sp>
      <p:sp>
        <p:nvSpPr>
          <p:cNvPr id="3" name="Content Placeholder 2">
            <a:extLst>
              <a:ext uri="{FF2B5EF4-FFF2-40B4-BE49-F238E27FC236}">
                <a16:creationId xmlns:a16="http://schemas.microsoft.com/office/drawing/2014/main" id="{398D17B4-F0DA-4881-265F-F5CD0D906223}"/>
              </a:ext>
            </a:extLst>
          </p:cNvPr>
          <p:cNvSpPr>
            <a:spLocks noGrp="1"/>
          </p:cNvSpPr>
          <p:nvPr>
            <p:ph idx="1"/>
          </p:nvPr>
        </p:nvSpPr>
        <p:spPr>
          <a:xfrm>
            <a:off x="1" y="1597432"/>
            <a:ext cx="12039600" cy="5133568"/>
          </a:xfrm>
        </p:spPr>
        <p:txBody>
          <a:bodyPr anchor="ctr">
            <a:normAutofit/>
          </a:bodyPr>
          <a:lstStyle/>
          <a:p>
            <a:r>
              <a:rPr lang="en-GB" sz="1200" dirty="0">
                <a:effectLst/>
                <a:latin typeface="Arial" panose="020B0604020202020204" pitchFamily="34" charset="0"/>
                <a:ea typeface="Calibri" panose="020F0502020204030204" pitchFamily="34" charset="0"/>
                <a:cs typeface="Arial" panose="020B0604020202020204" pitchFamily="34" charset="0"/>
              </a:rPr>
              <a:t>Each application has a </a:t>
            </a:r>
            <a:r>
              <a:rPr lang="en-GB" sz="1200" b="1" dirty="0">
                <a:effectLst/>
                <a:latin typeface="Arial" panose="020B0604020202020204" pitchFamily="34" charset="0"/>
                <a:ea typeface="Calibri" panose="020F0502020204030204" pitchFamily="34" charset="0"/>
                <a:cs typeface="Arial" panose="020B0604020202020204" pitchFamily="34" charset="0"/>
              </a:rPr>
              <a:t>timeline of 4 months to process</a:t>
            </a:r>
            <a:r>
              <a:rPr lang="en-GB" sz="1200" dirty="0">
                <a:effectLst/>
                <a:latin typeface="Arial" panose="020B0604020202020204" pitchFamily="34" charset="0"/>
                <a:ea typeface="Calibri" panose="020F0502020204030204" pitchFamily="34" charset="0"/>
                <a:cs typeface="Arial" panose="020B0604020202020204" pitchFamily="34" charset="0"/>
              </a:rPr>
              <a:t> from receipt of completed paperwork, before an assessment is made by PSRC.  In the case of new applications there is also a fitness to practice assessment.  This can increase the timeline before a decision on an application as this will need to be completed before a decision can be made. </a:t>
            </a:r>
          </a:p>
          <a:p>
            <a:r>
              <a:rPr lang="en-GB" sz="1200" dirty="0">
                <a:effectLst/>
                <a:latin typeface="Arial" panose="020B0604020202020204" pitchFamily="34" charset="0"/>
                <a:ea typeface="Calibri" panose="020F0502020204030204" pitchFamily="34" charset="0"/>
                <a:cs typeface="Arial" panose="020B0604020202020204" pitchFamily="34" charset="0"/>
              </a:rPr>
              <a:t> NHS England can approve or refuse an application applying the Pharmaceutical regulations.  In some cases, a new application can be deferred if more information is required from the applicant, </a:t>
            </a:r>
          </a:p>
          <a:p>
            <a:r>
              <a:rPr lang="en-GB" sz="1200" dirty="0">
                <a:effectLst/>
                <a:latin typeface="Arial" panose="020B0604020202020204" pitchFamily="34" charset="0"/>
                <a:ea typeface="Calibri" panose="020F0502020204030204" pitchFamily="34" charset="0"/>
                <a:cs typeface="Arial" panose="020B0604020202020204" pitchFamily="34" charset="0"/>
              </a:rPr>
              <a:t>Once a decision is made by the PSRC, the decision can be appealed by other affected pharmacies in the locality of the application or the applicant depending on the NHS England decision. These appeals are sent to </a:t>
            </a:r>
            <a:r>
              <a:rPr lang="en-GB" sz="1200" b="1" dirty="0">
                <a:effectLst/>
                <a:latin typeface="Arial" panose="020B0604020202020204" pitchFamily="34" charset="0"/>
                <a:ea typeface="Calibri" panose="020F0502020204030204" pitchFamily="34" charset="0"/>
                <a:cs typeface="Arial" panose="020B0604020202020204" pitchFamily="34" charset="0"/>
              </a:rPr>
              <a:t>NHS Resolution.  </a:t>
            </a:r>
            <a:r>
              <a:rPr lang="en-GB" sz="1200" dirty="0">
                <a:effectLst/>
                <a:latin typeface="Arial" panose="020B0604020202020204" pitchFamily="34" charset="0"/>
                <a:ea typeface="Calibri" panose="020F0502020204030204" pitchFamily="34" charset="0"/>
                <a:cs typeface="Arial" panose="020B0604020202020204" pitchFamily="34" charset="0"/>
              </a:rPr>
              <a:t>If an application is appealed, it cannot open or move until the appeal is concluded.  </a:t>
            </a:r>
          </a:p>
          <a:p>
            <a:endParaRPr lang="en-GB" sz="1200" dirty="0">
              <a:effectLst/>
              <a:latin typeface="Arial" panose="020B0604020202020204" pitchFamily="34" charset="0"/>
              <a:ea typeface="Calibri" panose="020F0502020204030204" pitchFamily="34" charset="0"/>
              <a:cs typeface="Arial" panose="020B0604020202020204" pitchFamily="34" charset="0"/>
            </a:endParaRPr>
          </a:p>
          <a:p>
            <a:r>
              <a:rPr lang="en-GB" sz="1200" dirty="0">
                <a:effectLst/>
                <a:latin typeface="Arial" panose="020B0604020202020204" pitchFamily="34" charset="0"/>
                <a:ea typeface="Calibri" panose="020F0502020204030204" pitchFamily="34" charset="0"/>
                <a:cs typeface="Arial" panose="020B0604020202020204" pitchFamily="34" charset="0"/>
              </a:rPr>
              <a:t>NHS Resolution will make an initial assessment regarding an appeal; some are rejected at this stage.  If the Authority determines that there is a case for appeal, it will re-assess an application; they can then uphold NHS England decision or quash the decision in favour of its own determination. If an application is contentious or there is insufficient information NHS Resolution may call for an oral hearing before making their determination.  </a:t>
            </a:r>
            <a:r>
              <a:rPr lang="en-GB" sz="1200" b="1" dirty="0">
                <a:effectLst/>
                <a:latin typeface="Arial" panose="020B0604020202020204" pitchFamily="34" charset="0"/>
                <a:ea typeface="Calibri" panose="020F0502020204030204" pitchFamily="34" charset="0"/>
                <a:cs typeface="Arial" panose="020B0604020202020204" pitchFamily="34" charset="0"/>
              </a:rPr>
              <a:t>The appeal process will take a minimum of three months to complete, those with oral hearings much longer.</a:t>
            </a:r>
          </a:p>
          <a:p>
            <a:r>
              <a:rPr lang="en-GB" sz="1200" b="1" dirty="0">
                <a:effectLst/>
                <a:latin typeface="Arial" panose="020B0604020202020204" pitchFamily="34" charset="0"/>
                <a:ea typeface="Calibri" panose="020F0502020204030204" pitchFamily="34" charset="0"/>
                <a:cs typeface="Arial" panose="020B0604020202020204" pitchFamily="34" charset="0"/>
              </a:rPr>
              <a:t> </a:t>
            </a:r>
            <a:r>
              <a:rPr lang="en-GB" sz="1200" dirty="0">
                <a:effectLst/>
                <a:latin typeface="Arial" panose="020B0604020202020204" pitchFamily="34" charset="0"/>
                <a:ea typeface="Calibri" panose="020F0502020204030204" pitchFamily="34" charset="0"/>
                <a:cs typeface="Arial" panose="020B0604020202020204" pitchFamily="34" charset="0"/>
              </a:rPr>
              <a:t>NHS England does not have any control over the timelines of NHS Resolution.</a:t>
            </a:r>
          </a:p>
          <a:p>
            <a:endParaRPr lang="en-GB" sz="1200" dirty="0">
              <a:effectLst/>
              <a:latin typeface="Arial" panose="020B0604020202020204" pitchFamily="34" charset="0"/>
              <a:ea typeface="Calibri" panose="020F0502020204030204" pitchFamily="34" charset="0"/>
              <a:cs typeface="Arial" panose="020B0604020202020204" pitchFamily="34" charset="0"/>
            </a:endParaRPr>
          </a:p>
          <a:p>
            <a:r>
              <a:rPr lang="en-GB" sz="1200" dirty="0">
                <a:effectLst/>
                <a:latin typeface="Arial" panose="020B0604020202020204" pitchFamily="34" charset="0"/>
                <a:ea typeface="Calibri" panose="020F0502020204030204" pitchFamily="34" charset="0"/>
                <a:cs typeface="Arial" panose="020B0604020202020204" pitchFamily="34" charset="0"/>
              </a:rPr>
              <a:t>In the scenario where NHS England has approved an application and there are no appeals </a:t>
            </a:r>
            <a:r>
              <a:rPr lang="en-GB" sz="1200" b="1" dirty="0">
                <a:effectLst/>
                <a:latin typeface="Arial" panose="020B0604020202020204" pitchFamily="34" charset="0"/>
                <a:ea typeface="Calibri" panose="020F0502020204030204" pitchFamily="34" charset="0"/>
                <a:cs typeface="Arial" panose="020B0604020202020204" pitchFamily="34" charset="0"/>
              </a:rPr>
              <a:t>the approved applicant has 6 months to set up their pharmacy</a:t>
            </a:r>
            <a:r>
              <a:rPr lang="en-GB" sz="1200" dirty="0">
                <a:effectLst/>
                <a:latin typeface="Arial" panose="020B0604020202020204" pitchFamily="34" charset="0"/>
                <a:ea typeface="Calibri" panose="020F0502020204030204" pitchFamily="34" charset="0"/>
                <a:cs typeface="Arial" panose="020B0604020202020204" pitchFamily="34" charset="0"/>
              </a:rPr>
              <a:t> i.e. sort out moving into premises refitting etc. An applicant if required may request and be </a:t>
            </a:r>
            <a:r>
              <a:rPr lang="en-GB" sz="1200" b="1" dirty="0">
                <a:effectLst/>
                <a:latin typeface="Arial" panose="020B0604020202020204" pitchFamily="34" charset="0"/>
                <a:ea typeface="Calibri" panose="020F0502020204030204" pitchFamily="34" charset="0"/>
                <a:cs typeface="Arial" panose="020B0604020202020204" pitchFamily="34" charset="0"/>
              </a:rPr>
              <a:t>granted an addition 3 months if there is good reason</a:t>
            </a:r>
            <a:r>
              <a:rPr lang="en-GB" sz="1200" dirty="0">
                <a:effectLst/>
                <a:latin typeface="Arial" panose="020B0604020202020204" pitchFamily="34" charset="0"/>
                <a:ea typeface="Calibri" panose="020F0502020204030204" pitchFamily="34" charset="0"/>
                <a:cs typeface="Arial" panose="020B0604020202020204" pitchFamily="34" charset="0"/>
              </a:rPr>
              <a:t>.  An application cannot be extended any further. If an applicant cannot complete within this timescale, then they will need to re-apply for approval.</a:t>
            </a:r>
          </a:p>
          <a:p>
            <a:pPr marL="0" indent="0">
              <a:buNone/>
            </a:pPr>
            <a:r>
              <a:rPr lang="en-GB" sz="1200" dirty="0">
                <a:effectLst/>
                <a:latin typeface="Arial" panose="020B0604020202020204" pitchFamily="34" charset="0"/>
                <a:ea typeface="Calibri" panose="020F0502020204030204" pitchFamily="34" charset="0"/>
                <a:cs typeface="Arial" panose="020B0604020202020204" pitchFamily="34" charset="0"/>
              </a:rPr>
              <a:t> </a:t>
            </a:r>
          </a:p>
          <a:p>
            <a:r>
              <a:rPr lang="en-GB" sz="1200" dirty="0">
                <a:effectLst/>
                <a:latin typeface="Arial" panose="020B0604020202020204" pitchFamily="34" charset="0"/>
                <a:ea typeface="Calibri" panose="020F0502020204030204" pitchFamily="34" charset="0"/>
                <a:cs typeface="Arial" panose="020B0604020202020204" pitchFamily="34" charset="0"/>
              </a:rPr>
              <a:t>The Market entry process will not get involved with lease issues; this is the contractor’s responsibility to resolve. Note a pharmacy relocation incurs no cost to NHS England but a new application has an increased contractual cost.  </a:t>
            </a:r>
          </a:p>
          <a:p>
            <a:r>
              <a:rPr lang="en-GB" sz="1200" dirty="0">
                <a:effectLst/>
                <a:latin typeface="Arial" panose="020B0604020202020204" pitchFamily="34" charset="0"/>
                <a:ea typeface="Calibri" panose="020F0502020204030204" pitchFamily="34" charset="0"/>
                <a:cs typeface="Arial" panose="020B0604020202020204" pitchFamily="34" charset="0"/>
              </a:rPr>
              <a:t> Where there are proposed primary care development plans that include potential pharmacy provision, it would be useful to be aware of these at an early stage to be able to review the relevant PNAs.</a:t>
            </a: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61682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2071</Words>
  <Application>Microsoft Office PowerPoint</Application>
  <PresentationFormat>Widescreen</PresentationFormat>
  <Paragraphs>140</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Arial MT</vt:lpstr>
      <vt:lpstr>Calibri</vt:lpstr>
      <vt:lpstr>Calibri Light</vt:lpstr>
      <vt:lpstr>DM Sans</vt:lpstr>
      <vt:lpstr>Frutiger W01</vt:lpstr>
      <vt:lpstr>Symbol</vt:lpstr>
      <vt:lpstr>Office Theme</vt:lpstr>
      <vt:lpstr>A Guide to English NHS Community Pharmacy Market Entry Applications </vt:lpstr>
      <vt:lpstr>Contents </vt:lpstr>
      <vt:lpstr>1. What is Market Entry? </vt:lpstr>
      <vt:lpstr>  2. Pharmaceutical Needs assessment </vt:lpstr>
      <vt:lpstr>3. Additional Information </vt:lpstr>
      <vt:lpstr>4. Types of Application – New Applications  </vt:lpstr>
      <vt:lpstr>5. Types Of Applications – Existing applications </vt:lpstr>
      <vt:lpstr>6. Types of Application – Market exit </vt:lpstr>
      <vt:lpstr>7. Market entry Process  </vt:lpstr>
      <vt:lpstr>PowerPoint Presentation</vt:lpstr>
      <vt:lpstr>8. LPC Market Entry Committee  </vt:lpstr>
      <vt:lpstr>9. Delays in Market Entry – CPE support </vt:lpstr>
      <vt:lpstr>References </vt:lpstr>
    </vt:vector>
  </TitlesOfParts>
  <Company>NHS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Guide to English NHS Community Pharmacy Market Entry Applications</dc:title>
  <dc:creator>David TambyRajah</dc:creator>
  <cp:lastModifiedBy>Hina Patel</cp:lastModifiedBy>
  <cp:revision>2</cp:revision>
  <dcterms:created xsi:type="dcterms:W3CDTF">2024-04-22T11:58:44Z</dcterms:created>
  <dcterms:modified xsi:type="dcterms:W3CDTF">2024-08-01T14:09:49Z</dcterms:modified>
</cp:coreProperties>
</file>