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2"/>
  </p:handoutMasterIdLst>
  <p:sldIdLst>
    <p:sldId id="256" r:id="rId2"/>
    <p:sldId id="316" r:id="rId3"/>
    <p:sldId id="321" r:id="rId4"/>
    <p:sldId id="292" r:id="rId5"/>
    <p:sldId id="293" r:id="rId6"/>
    <p:sldId id="294" r:id="rId7"/>
    <p:sldId id="295" r:id="rId8"/>
    <p:sldId id="277" r:id="rId9"/>
    <p:sldId id="296" r:id="rId10"/>
    <p:sldId id="312" r:id="rId11"/>
    <p:sldId id="313" r:id="rId12"/>
    <p:sldId id="314" r:id="rId13"/>
    <p:sldId id="298" r:id="rId14"/>
    <p:sldId id="299" r:id="rId15"/>
    <p:sldId id="311" r:id="rId16"/>
    <p:sldId id="300" r:id="rId17"/>
    <p:sldId id="301" r:id="rId18"/>
    <p:sldId id="317" r:id="rId19"/>
    <p:sldId id="302" r:id="rId20"/>
    <p:sldId id="289" r:id="rId21"/>
    <p:sldId id="319" r:id="rId22"/>
    <p:sldId id="304" r:id="rId23"/>
    <p:sldId id="310" r:id="rId24"/>
    <p:sldId id="320" r:id="rId25"/>
    <p:sldId id="303" r:id="rId26"/>
    <p:sldId id="308" r:id="rId27"/>
    <p:sldId id="305" r:id="rId28"/>
    <p:sldId id="306" r:id="rId29"/>
    <p:sldId id="307" r:id="rId30"/>
    <p:sldId id="322" r:id="rId31"/>
  </p:sldIdLst>
  <p:sldSz cx="9144000" cy="6858000" type="screen4x3"/>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90456" autoAdjust="0"/>
  </p:normalViewPr>
  <p:slideViewPr>
    <p:cSldViewPr>
      <p:cViewPr varScale="1">
        <p:scale>
          <a:sx n="93" d="100"/>
          <a:sy n="93" d="100"/>
        </p:scale>
        <p:origin x="219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339D04EE-08F8-4ED0-938B-45A5373CE9FA}"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F2020612-7697-47BB-AE95-6CC3DD302DAD}">
      <dgm:prSet custT="1"/>
      <dgm:spPr>
        <a:solidFill>
          <a:srgbClr val="92D050"/>
        </a:solidFill>
      </dgm:spPr>
      <dgm:t>
        <a:bodyPr/>
        <a:lstStyle/>
        <a:p>
          <a:pPr algn="ctr"/>
          <a:r>
            <a:rPr lang="en-GB" sz="2000" b="1" dirty="0">
              <a:solidFill>
                <a:schemeClr val="bg1"/>
              </a:solidFill>
            </a:rPr>
            <a:t>It is a requirement of the Terms of Service.</a:t>
          </a:r>
          <a:endParaRPr lang="en-US" sz="2000" b="1" dirty="0">
            <a:solidFill>
              <a:schemeClr val="bg1"/>
            </a:solidFill>
          </a:endParaRPr>
        </a:p>
      </dgm:t>
    </dgm:pt>
    <dgm:pt modelId="{61CE15BC-DA3D-44DF-9BBC-99EFA6BA2AEA}" type="parTrans" cxnId="{DEEA7671-BA23-4125-BD27-0DFB5ADAE112}">
      <dgm:prSet/>
      <dgm:spPr/>
      <dgm:t>
        <a:bodyPr/>
        <a:lstStyle/>
        <a:p>
          <a:endParaRPr lang="en-US" sz="2000"/>
        </a:p>
      </dgm:t>
    </dgm:pt>
    <dgm:pt modelId="{A92130BC-B0BF-44E1-8CA8-F28B90F8EE16}" type="sibTrans" cxnId="{DEEA7671-BA23-4125-BD27-0DFB5ADAE112}">
      <dgm:prSet/>
      <dgm:spPr/>
      <dgm:t>
        <a:bodyPr/>
        <a:lstStyle/>
        <a:p>
          <a:endParaRPr lang="en-US" sz="2000"/>
        </a:p>
      </dgm:t>
    </dgm:pt>
    <dgm:pt modelId="{6B82E0FA-5D2E-45F5-9990-9830E1628923}">
      <dgm:prSet custT="1"/>
      <dgm:spPr>
        <a:solidFill>
          <a:schemeClr val="accent3">
            <a:lumMod val="75000"/>
          </a:schemeClr>
        </a:solidFill>
      </dgm:spPr>
      <dgm:t>
        <a:bodyPr/>
        <a:lstStyle/>
        <a:p>
          <a:pPr algn="ctr"/>
          <a:r>
            <a:rPr lang="en-GB" sz="2000" b="1" dirty="0">
              <a:solidFill>
                <a:schemeClr val="bg1"/>
              </a:solidFill>
            </a:rPr>
            <a:t>It is likely to mean avoiding unnecessary monitoring visits and action plans,</a:t>
          </a:r>
          <a:endParaRPr lang="en-US" sz="2000" b="1" dirty="0">
            <a:solidFill>
              <a:schemeClr val="bg1"/>
            </a:solidFill>
          </a:endParaRPr>
        </a:p>
      </dgm:t>
    </dgm:pt>
    <dgm:pt modelId="{8CB7FA2B-4F11-4344-B876-B1690E26B438}" type="parTrans" cxnId="{4E9879E8-212A-4A9F-A359-47B16E383ED4}">
      <dgm:prSet/>
      <dgm:spPr/>
      <dgm:t>
        <a:bodyPr/>
        <a:lstStyle/>
        <a:p>
          <a:endParaRPr lang="en-US" sz="2000"/>
        </a:p>
      </dgm:t>
    </dgm:pt>
    <dgm:pt modelId="{81235AC1-6628-48AE-98D3-D0E5E0C724A1}" type="sibTrans" cxnId="{4E9879E8-212A-4A9F-A359-47B16E383ED4}">
      <dgm:prSet/>
      <dgm:spPr/>
      <dgm:t>
        <a:bodyPr/>
        <a:lstStyle/>
        <a:p>
          <a:endParaRPr lang="en-US" sz="2000"/>
        </a:p>
      </dgm:t>
    </dgm:pt>
    <dgm:pt modelId="{EA56354F-8624-4D93-8AC5-74F0B0F0188D}">
      <dgm:prSet custT="1"/>
      <dgm:spPr/>
      <dgm:t>
        <a:bodyPr/>
        <a:lstStyle/>
        <a:p>
          <a:r>
            <a:rPr lang="en-GB" sz="2400" b="1" dirty="0"/>
            <a:t>Demonstrates compliance with the Terms of Service by the pharmacy.</a:t>
          </a:r>
          <a:endParaRPr lang="en-US" sz="2400" b="1" dirty="0"/>
        </a:p>
      </dgm:t>
    </dgm:pt>
    <dgm:pt modelId="{D82AC58D-3BD7-40AE-932C-1698AF736B2F}" type="parTrans" cxnId="{357000EE-BDB9-4315-B384-1F0812344079}">
      <dgm:prSet/>
      <dgm:spPr/>
      <dgm:t>
        <a:bodyPr/>
        <a:lstStyle/>
        <a:p>
          <a:endParaRPr lang="en-US" sz="2000"/>
        </a:p>
      </dgm:t>
    </dgm:pt>
    <dgm:pt modelId="{A75B2D14-87B3-46E8-9FF9-C508925A5844}" type="sibTrans" cxnId="{357000EE-BDB9-4315-B384-1F0812344079}">
      <dgm:prSet/>
      <dgm:spPr/>
      <dgm:t>
        <a:bodyPr/>
        <a:lstStyle/>
        <a:p>
          <a:endParaRPr lang="en-US" sz="2000"/>
        </a:p>
      </dgm:t>
    </dgm:pt>
    <dgm:pt modelId="{61A698F1-A22C-419C-AABF-E592C6151171}">
      <dgm:prSet custT="1"/>
      <dgm:spPr/>
      <dgm:t>
        <a:bodyPr/>
        <a:lstStyle/>
        <a:p>
          <a:r>
            <a:rPr lang="en-GB" sz="2000" b="1" dirty="0">
              <a:solidFill>
                <a:srgbClr val="FF0000"/>
              </a:solidFill>
            </a:rPr>
            <a:t>Non-compliance with CPAF i.e. not assured could result prevention of delivering advanced services i.e. Pharmacy First , NMS </a:t>
          </a:r>
          <a:endParaRPr lang="en-US" sz="2000" b="1" dirty="0">
            <a:solidFill>
              <a:srgbClr val="FF0000"/>
            </a:solidFill>
          </a:endParaRPr>
        </a:p>
      </dgm:t>
    </dgm:pt>
    <dgm:pt modelId="{C1E12044-D393-4EAF-8C89-0A263DAB3735}" type="parTrans" cxnId="{BC203253-C39A-44DF-95E2-1F87F48F1964}">
      <dgm:prSet/>
      <dgm:spPr/>
      <dgm:t>
        <a:bodyPr/>
        <a:lstStyle/>
        <a:p>
          <a:endParaRPr lang="en-US" sz="2000"/>
        </a:p>
      </dgm:t>
    </dgm:pt>
    <dgm:pt modelId="{17F651A3-137F-44C1-97ED-4A48EE14913D}" type="sibTrans" cxnId="{BC203253-C39A-44DF-95E2-1F87F48F1964}">
      <dgm:prSet/>
      <dgm:spPr/>
      <dgm:t>
        <a:bodyPr/>
        <a:lstStyle/>
        <a:p>
          <a:endParaRPr lang="en-US" sz="2000"/>
        </a:p>
      </dgm:t>
    </dgm:pt>
    <dgm:pt modelId="{20F41C84-FD9F-48EF-8DDB-8A0034AF458E}" type="pres">
      <dgm:prSet presAssocID="{339D04EE-08F8-4ED0-938B-45A5373CE9FA}" presName="root" presStyleCnt="0">
        <dgm:presLayoutVars>
          <dgm:dir/>
          <dgm:resizeHandles val="exact"/>
        </dgm:presLayoutVars>
      </dgm:prSet>
      <dgm:spPr/>
    </dgm:pt>
    <dgm:pt modelId="{987C16E5-BECE-461A-AF1A-48C60722BD3F}" type="pres">
      <dgm:prSet presAssocID="{339D04EE-08F8-4ED0-938B-45A5373CE9FA}" presName="container" presStyleCnt="0">
        <dgm:presLayoutVars>
          <dgm:dir/>
          <dgm:resizeHandles val="exact"/>
        </dgm:presLayoutVars>
      </dgm:prSet>
      <dgm:spPr/>
    </dgm:pt>
    <dgm:pt modelId="{59E22A71-F59F-48B0-8EB9-E4CC2685F8AB}" type="pres">
      <dgm:prSet presAssocID="{F2020612-7697-47BB-AE95-6CC3DD302DAD}" presName="compNode" presStyleCnt="0"/>
      <dgm:spPr/>
    </dgm:pt>
    <dgm:pt modelId="{28522938-E494-4F88-90EA-DB2408095DFC}" type="pres">
      <dgm:prSet presAssocID="{F2020612-7697-47BB-AE95-6CC3DD302DAD}" presName="iconBgRect" presStyleLbl="bgShp" presStyleIdx="0" presStyleCnt="4" custLinFactNeighborX="-3945" custLinFactNeighborY="-44361"/>
      <dgm:spPr>
        <a:solidFill>
          <a:srgbClr val="92D050"/>
        </a:solidFill>
      </dgm:spPr>
    </dgm:pt>
    <dgm:pt modelId="{822EF67F-1EE7-4E49-B5C6-447A28D18EA6}" type="pres">
      <dgm:prSet presAssocID="{F2020612-7697-47BB-AE95-6CC3DD302DAD}" presName="iconRect" presStyleLbl="node1" presStyleIdx="0" presStyleCnt="4" custLinFactNeighborX="-7886" custLinFactNeighborY="-8927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81C5C27E-2165-4966-BB66-C6C7C07CD68C}" type="pres">
      <dgm:prSet presAssocID="{F2020612-7697-47BB-AE95-6CC3DD302DAD}" presName="spaceRect" presStyleCnt="0"/>
      <dgm:spPr/>
    </dgm:pt>
    <dgm:pt modelId="{3DBE2B01-FEE7-414F-8507-C28853045A9B}" type="pres">
      <dgm:prSet presAssocID="{F2020612-7697-47BB-AE95-6CC3DD302DAD}" presName="textRect" presStyleLbl="revTx" presStyleIdx="0" presStyleCnt="4" custScaleX="116620" custLinFactNeighborX="5585" custLinFactNeighborY="-51151">
        <dgm:presLayoutVars>
          <dgm:chMax val="1"/>
          <dgm:chPref val="1"/>
        </dgm:presLayoutVars>
      </dgm:prSet>
      <dgm:spPr/>
    </dgm:pt>
    <dgm:pt modelId="{06D12C7A-A3B7-4988-9E1D-9A69DC1022AD}" type="pres">
      <dgm:prSet presAssocID="{A92130BC-B0BF-44E1-8CA8-F28B90F8EE16}" presName="sibTrans" presStyleLbl="sibTrans2D1" presStyleIdx="0" presStyleCnt="0"/>
      <dgm:spPr/>
    </dgm:pt>
    <dgm:pt modelId="{AB2A795A-2BAB-43FE-829D-ABE7FA6D843D}" type="pres">
      <dgm:prSet presAssocID="{6B82E0FA-5D2E-45F5-9990-9830E1628923}" presName="compNode" presStyleCnt="0"/>
      <dgm:spPr/>
    </dgm:pt>
    <dgm:pt modelId="{BFD2C02C-55F8-4D94-90FA-371B20B9C6EC}" type="pres">
      <dgm:prSet presAssocID="{6B82E0FA-5D2E-45F5-9990-9830E1628923}" presName="iconBgRect" presStyleLbl="bgShp" presStyleIdx="1" presStyleCnt="4" custLinFactNeighborX="-14326" custLinFactNeighborY="-51151"/>
      <dgm:spPr>
        <a:solidFill>
          <a:schemeClr val="accent3">
            <a:lumMod val="75000"/>
          </a:schemeClr>
        </a:solidFill>
      </dgm:spPr>
    </dgm:pt>
    <dgm:pt modelId="{00F4636D-6A0A-4F2B-98BA-2ADFB0D0ACAC}" type="pres">
      <dgm:prSet presAssocID="{6B82E0FA-5D2E-45F5-9990-9830E1628923}" presName="iconRect" presStyleLbl="node1" presStyleIdx="1" presStyleCnt="4" custLinFactNeighborX="-25784" custLinFactNeighborY="-8927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56130276-1C5B-4565-B2BE-BAED05B944B3}" type="pres">
      <dgm:prSet presAssocID="{6B82E0FA-5D2E-45F5-9990-9830E1628923}" presName="spaceRect" presStyleCnt="0"/>
      <dgm:spPr/>
    </dgm:pt>
    <dgm:pt modelId="{15FE2204-79AE-4E31-B87B-DBEDB703A1CB}" type="pres">
      <dgm:prSet presAssocID="{6B82E0FA-5D2E-45F5-9990-9830E1628923}" presName="textRect" presStyleLbl="revTx" presStyleIdx="1" presStyleCnt="4" custScaleX="124897" custLinFactNeighborX="948" custLinFactNeighborY="-51151">
        <dgm:presLayoutVars>
          <dgm:chMax val="1"/>
          <dgm:chPref val="1"/>
        </dgm:presLayoutVars>
      </dgm:prSet>
      <dgm:spPr/>
    </dgm:pt>
    <dgm:pt modelId="{3ABAEB52-968E-4F04-8D05-51BF68AE2641}" type="pres">
      <dgm:prSet presAssocID="{81235AC1-6628-48AE-98D3-D0E5E0C724A1}" presName="sibTrans" presStyleLbl="sibTrans2D1" presStyleIdx="0" presStyleCnt="0"/>
      <dgm:spPr/>
    </dgm:pt>
    <dgm:pt modelId="{6E6B5B0A-30DC-48F2-B5D7-F2E72B15A4A6}" type="pres">
      <dgm:prSet presAssocID="{EA56354F-8624-4D93-8AC5-74F0B0F0188D}" presName="compNode" presStyleCnt="0"/>
      <dgm:spPr/>
    </dgm:pt>
    <dgm:pt modelId="{1CEEB1F2-CF3A-4E5E-A016-DC358EB7463D}" type="pres">
      <dgm:prSet presAssocID="{EA56354F-8624-4D93-8AC5-74F0B0F0188D}" presName="iconBgRect" presStyleLbl="bgShp" presStyleIdx="2" presStyleCnt="4"/>
      <dgm:spPr/>
    </dgm:pt>
    <dgm:pt modelId="{9B324814-FBFB-4FF5-9280-EA482C83A3A5}" type="pres">
      <dgm:prSet presAssocID="{EA56354F-8624-4D93-8AC5-74F0B0F0188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649CF87D-E24E-4B37-80E3-BC5E7F0FC888}" type="pres">
      <dgm:prSet presAssocID="{EA56354F-8624-4D93-8AC5-74F0B0F0188D}" presName="spaceRect" presStyleCnt="0"/>
      <dgm:spPr/>
    </dgm:pt>
    <dgm:pt modelId="{3739B8B0-F149-4E67-9E2F-267FB1FFE744}" type="pres">
      <dgm:prSet presAssocID="{EA56354F-8624-4D93-8AC5-74F0B0F0188D}" presName="textRect" presStyleLbl="revTx" presStyleIdx="2" presStyleCnt="4" custScaleX="127790" custLinFactNeighborX="12560" custLinFactNeighborY="-2895">
        <dgm:presLayoutVars>
          <dgm:chMax val="1"/>
          <dgm:chPref val="1"/>
        </dgm:presLayoutVars>
      </dgm:prSet>
      <dgm:spPr/>
    </dgm:pt>
    <dgm:pt modelId="{2A3DC224-A951-4707-9B85-9E6A2567C164}" type="pres">
      <dgm:prSet presAssocID="{A75B2D14-87B3-46E8-9FF9-C508925A5844}" presName="sibTrans" presStyleLbl="sibTrans2D1" presStyleIdx="0" presStyleCnt="0"/>
      <dgm:spPr/>
    </dgm:pt>
    <dgm:pt modelId="{8FC34881-6D20-453E-84F6-CEBCB8F08D13}" type="pres">
      <dgm:prSet presAssocID="{61A698F1-A22C-419C-AABF-E592C6151171}" presName="compNode" presStyleCnt="0"/>
      <dgm:spPr/>
    </dgm:pt>
    <dgm:pt modelId="{2524F714-F1AD-4D9A-8E68-14D8AEA0A1A8}" type="pres">
      <dgm:prSet presAssocID="{61A698F1-A22C-419C-AABF-E592C6151171}" presName="iconBgRect" presStyleLbl="bgShp" presStyleIdx="3" presStyleCnt="4" custLinFactNeighborX="-20023" custLinFactNeighborY="-2895"/>
      <dgm:spPr>
        <a:blipFill rotWithShape="0">
          <a:blip xmlns:r="http://schemas.openxmlformats.org/officeDocument/2006/relationships" r:embed="rId7"/>
          <a:srcRect/>
          <a:stretch>
            <a:fillRect l="-8000" r="-8000"/>
          </a:stretch>
        </a:blipFill>
      </dgm:spPr>
    </dgm:pt>
    <dgm:pt modelId="{782A4534-73E4-416A-ACB0-A67623257247}" type="pres">
      <dgm:prSet presAssocID="{61A698F1-A22C-419C-AABF-E592C6151171}" presName="iconRect" presStyleLbl="node1" presStyleIdx="3" presStyleCnt="4" custLinFactX="-300000" custLinFactY="100000" custLinFactNeighborX="-388383" custLinFactNeighborY="171168"/>
      <dgm:spPr>
        <a:ln>
          <a:noFill/>
        </a:ln>
      </dgm:spPr>
    </dgm:pt>
    <dgm:pt modelId="{9E7BF9A9-8FB4-4F0B-8892-7B18FB398946}" type="pres">
      <dgm:prSet presAssocID="{61A698F1-A22C-419C-AABF-E592C6151171}" presName="spaceRect" presStyleCnt="0"/>
      <dgm:spPr/>
    </dgm:pt>
    <dgm:pt modelId="{8E9E4268-2532-4071-97CB-A7623DE1E7AF}" type="pres">
      <dgm:prSet presAssocID="{61A698F1-A22C-419C-AABF-E592C6151171}" presName="textRect" presStyleLbl="revTx" presStyleIdx="3" presStyleCnt="4" custScaleX="114438">
        <dgm:presLayoutVars>
          <dgm:chMax val="1"/>
          <dgm:chPref val="1"/>
        </dgm:presLayoutVars>
      </dgm:prSet>
      <dgm:spPr/>
    </dgm:pt>
  </dgm:ptLst>
  <dgm:cxnLst>
    <dgm:cxn modelId="{0A07410D-4875-4DD9-81EE-6E8FDFDDC326}" type="presOf" srcId="{EA56354F-8624-4D93-8AC5-74F0B0F0188D}" destId="{3739B8B0-F149-4E67-9E2F-267FB1FFE744}" srcOrd="0" destOrd="0" presId="urn:microsoft.com/office/officeart/2018/2/layout/IconCircleList"/>
    <dgm:cxn modelId="{21619A17-E275-4A84-9A5F-BB4356D45F40}" type="presOf" srcId="{A75B2D14-87B3-46E8-9FF9-C508925A5844}" destId="{2A3DC224-A951-4707-9B85-9E6A2567C164}" srcOrd="0" destOrd="0" presId="urn:microsoft.com/office/officeart/2018/2/layout/IconCircleList"/>
    <dgm:cxn modelId="{48DED845-31C5-4652-812D-2674ACBA3E05}" type="presOf" srcId="{61A698F1-A22C-419C-AABF-E592C6151171}" destId="{8E9E4268-2532-4071-97CB-A7623DE1E7AF}" srcOrd="0" destOrd="0" presId="urn:microsoft.com/office/officeart/2018/2/layout/IconCircleList"/>
    <dgm:cxn modelId="{D54A6C6D-1D75-428A-9CB7-DA9D283BC31F}" type="presOf" srcId="{A92130BC-B0BF-44E1-8CA8-F28B90F8EE16}" destId="{06D12C7A-A3B7-4988-9E1D-9A69DC1022AD}" srcOrd="0" destOrd="0" presId="urn:microsoft.com/office/officeart/2018/2/layout/IconCircleList"/>
    <dgm:cxn modelId="{DEEA7671-BA23-4125-BD27-0DFB5ADAE112}" srcId="{339D04EE-08F8-4ED0-938B-45A5373CE9FA}" destId="{F2020612-7697-47BB-AE95-6CC3DD302DAD}" srcOrd="0" destOrd="0" parTransId="{61CE15BC-DA3D-44DF-9BBC-99EFA6BA2AEA}" sibTransId="{A92130BC-B0BF-44E1-8CA8-F28B90F8EE16}"/>
    <dgm:cxn modelId="{BC203253-C39A-44DF-95E2-1F87F48F1964}" srcId="{339D04EE-08F8-4ED0-938B-45A5373CE9FA}" destId="{61A698F1-A22C-419C-AABF-E592C6151171}" srcOrd="3" destOrd="0" parTransId="{C1E12044-D393-4EAF-8C89-0A263DAB3735}" sibTransId="{17F651A3-137F-44C1-97ED-4A48EE14913D}"/>
    <dgm:cxn modelId="{1BE0BD79-AE54-4065-8F89-9D358DCD0B40}" type="presOf" srcId="{81235AC1-6628-48AE-98D3-D0E5E0C724A1}" destId="{3ABAEB52-968E-4F04-8D05-51BF68AE2641}" srcOrd="0" destOrd="0" presId="urn:microsoft.com/office/officeart/2018/2/layout/IconCircleList"/>
    <dgm:cxn modelId="{1D43C382-00D4-49ED-B5B2-8C65C605A53C}" type="presOf" srcId="{339D04EE-08F8-4ED0-938B-45A5373CE9FA}" destId="{20F41C84-FD9F-48EF-8DDB-8A0034AF458E}" srcOrd="0" destOrd="0" presId="urn:microsoft.com/office/officeart/2018/2/layout/IconCircleList"/>
    <dgm:cxn modelId="{B0E43FA0-404B-4D68-8ECE-3F80E10963E9}" type="presOf" srcId="{6B82E0FA-5D2E-45F5-9990-9830E1628923}" destId="{15FE2204-79AE-4E31-B87B-DBEDB703A1CB}" srcOrd="0" destOrd="0" presId="urn:microsoft.com/office/officeart/2018/2/layout/IconCircleList"/>
    <dgm:cxn modelId="{FAE86DBC-516B-4F96-8A42-7E6A998500AA}" type="presOf" srcId="{F2020612-7697-47BB-AE95-6CC3DD302DAD}" destId="{3DBE2B01-FEE7-414F-8507-C28853045A9B}" srcOrd="0" destOrd="0" presId="urn:microsoft.com/office/officeart/2018/2/layout/IconCircleList"/>
    <dgm:cxn modelId="{4E9879E8-212A-4A9F-A359-47B16E383ED4}" srcId="{339D04EE-08F8-4ED0-938B-45A5373CE9FA}" destId="{6B82E0FA-5D2E-45F5-9990-9830E1628923}" srcOrd="1" destOrd="0" parTransId="{8CB7FA2B-4F11-4344-B876-B1690E26B438}" sibTransId="{81235AC1-6628-48AE-98D3-D0E5E0C724A1}"/>
    <dgm:cxn modelId="{357000EE-BDB9-4315-B384-1F0812344079}" srcId="{339D04EE-08F8-4ED0-938B-45A5373CE9FA}" destId="{EA56354F-8624-4D93-8AC5-74F0B0F0188D}" srcOrd="2" destOrd="0" parTransId="{D82AC58D-3BD7-40AE-932C-1698AF736B2F}" sibTransId="{A75B2D14-87B3-46E8-9FF9-C508925A5844}"/>
    <dgm:cxn modelId="{6A7B0C58-9BC2-4178-9D41-99AD662882DB}" type="presParOf" srcId="{20F41C84-FD9F-48EF-8DDB-8A0034AF458E}" destId="{987C16E5-BECE-461A-AF1A-48C60722BD3F}" srcOrd="0" destOrd="0" presId="urn:microsoft.com/office/officeart/2018/2/layout/IconCircleList"/>
    <dgm:cxn modelId="{0B47F13E-A1C4-41D8-8D84-B6EBFDF70EFF}" type="presParOf" srcId="{987C16E5-BECE-461A-AF1A-48C60722BD3F}" destId="{59E22A71-F59F-48B0-8EB9-E4CC2685F8AB}" srcOrd="0" destOrd="0" presId="urn:microsoft.com/office/officeart/2018/2/layout/IconCircleList"/>
    <dgm:cxn modelId="{F5CDF071-AB40-4B99-83B0-60EDF61D2F5D}" type="presParOf" srcId="{59E22A71-F59F-48B0-8EB9-E4CC2685F8AB}" destId="{28522938-E494-4F88-90EA-DB2408095DFC}" srcOrd="0" destOrd="0" presId="urn:microsoft.com/office/officeart/2018/2/layout/IconCircleList"/>
    <dgm:cxn modelId="{7BD81D0E-9671-48CD-814B-05DCC561595B}" type="presParOf" srcId="{59E22A71-F59F-48B0-8EB9-E4CC2685F8AB}" destId="{822EF67F-1EE7-4E49-B5C6-447A28D18EA6}" srcOrd="1" destOrd="0" presId="urn:microsoft.com/office/officeart/2018/2/layout/IconCircleList"/>
    <dgm:cxn modelId="{8782B615-A743-4E1B-8717-90350BDC207C}" type="presParOf" srcId="{59E22A71-F59F-48B0-8EB9-E4CC2685F8AB}" destId="{81C5C27E-2165-4966-BB66-C6C7C07CD68C}" srcOrd="2" destOrd="0" presId="urn:microsoft.com/office/officeart/2018/2/layout/IconCircleList"/>
    <dgm:cxn modelId="{1F5CC6EB-200F-4B52-BFBA-E3FA919FAA62}" type="presParOf" srcId="{59E22A71-F59F-48B0-8EB9-E4CC2685F8AB}" destId="{3DBE2B01-FEE7-414F-8507-C28853045A9B}" srcOrd="3" destOrd="0" presId="urn:microsoft.com/office/officeart/2018/2/layout/IconCircleList"/>
    <dgm:cxn modelId="{686B9880-3271-4BB2-AF89-5B9045D555A0}" type="presParOf" srcId="{987C16E5-BECE-461A-AF1A-48C60722BD3F}" destId="{06D12C7A-A3B7-4988-9E1D-9A69DC1022AD}" srcOrd="1" destOrd="0" presId="urn:microsoft.com/office/officeart/2018/2/layout/IconCircleList"/>
    <dgm:cxn modelId="{7E1AE6BF-B7A2-4D74-BEB3-5DC5084A4ABB}" type="presParOf" srcId="{987C16E5-BECE-461A-AF1A-48C60722BD3F}" destId="{AB2A795A-2BAB-43FE-829D-ABE7FA6D843D}" srcOrd="2" destOrd="0" presId="urn:microsoft.com/office/officeart/2018/2/layout/IconCircleList"/>
    <dgm:cxn modelId="{64C97A98-3EC0-4AC0-899C-19B02EA321FD}" type="presParOf" srcId="{AB2A795A-2BAB-43FE-829D-ABE7FA6D843D}" destId="{BFD2C02C-55F8-4D94-90FA-371B20B9C6EC}" srcOrd="0" destOrd="0" presId="urn:microsoft.com/office/officeart/2018/2/layout/IconCircleList"/>
    <dgm:cxn modelId="{B33C711D-DEA2-4410-A6A3-83F0D70627B6}" type="presParOf" srcId="{AB2A795A-2BAB-43FE-829D-ABE7FA6D843D}" destId="{00F4636D-6A0A-4F2B-98BA-2ADFB0D0ACAC}" srcOrd="1" destOrd="0" presId="urn:microsoft.com/office/officeart/2018/2/layout/IconCircleList"/>
    <dgm:cxn modelId="{71B18423-D94E-415A-8307-630EA9DA70D5}" type="presParOf" srcId="{AB2A795A-2BAB-43FE-829D-ABE7FA6D843D}" destId="{56130276-1C5B-4565-B2BE-BAED05B944B3}" srcOrd="2" destOrd="0" presId="urn:microsoft.com/office/officeart/2018/2/layout/IconCircleList"/>
    <dgm:cxn modelId="{2CD27980-92AD-4352-8C22-285563E1966E}" type="presParOf" srcId="{AB2A795A-2BAB-43FE-829D-ABE7FA6D843D}" destId="{15FE2204-79AE-4E31-B87B-DBEDB703A1CB}" srcOrd="3" destOrd="0" presId="urn:microsoft.com/office/officeart/2018/2/layout/IconCircleList"/>
    <dgm:cxn modelId="{E7290EA5-1869-4B35-AE40-5F813FF0423F}" type="presParOf" srcId="{987C16E5-BECE-461A-AF1A-48C60722BD3F}" destId="{3ABAEB52-968E-4F04-8D05-51BF68AE2641}" srcOrd="3" destOrd="0" presId="urn:microsoft.com/office/officeart/2018/2/layout/IconCircleList"/>
    <dgm:cxn modelId="{C55007FD-C014-4140-9F1D-12189C154008}" type="presParOf" srcId="{987C16E5-BECE-461A-AF1A-48C60722BD3F}" destId="{6E6B5B0A-30DC-48F2-B5D7-F2E72B15A4A6}" srcOrd="4" destOrd="0" presId="urn:microsoft.com/office/officeart/2018/2/layout/IconCircleList"/>
    <dgm:cxn modelId="{3A79989B-0905-49BE-B4B2-BF23249D4206}" type="presParOf" srcId="{6E6B5B0A-30DC-48F2-B5D7-F2E72B15A4A6}" destId="{1CEEB1F2-CF3A-4E5E-A016-DC358EB7463D}" srcOrd="0" destOrd="0" presId="urn:microsoft.com/office/officeart/2018/2/layout/IconCircleList"/>
    <dgm:cxn modelId="{CF652C1B-1DED-4B68-B5A3-617F6FAAFDE6}" type="presParOf" srcId="{6E6B5B0A-30DC-48F2-B5D7-F2E72B15A4A6}" destId="{9B324814-FBFB-4FF5-9280-EA482C83A3A5}" srcOrd="1" destOrd="0" presId="urn:microsoft.com/office/officeart/2018/2/layout/IconCircleList"/>
    <dgm:cxn modelId="{FD04D77C-5925-4B91-A46B-33BA4FA2BF91}" type="presParOf" srcId="{6E6B5B0A-30DC-48F2-B5D7-F2E72B15A4A6}" destId="{649CF87D-E24E-4B37-80E3-BC5E7F0FC888}" srcOrd="2" destOrd="0" presId="urn:microsoft.com/office/officeart/2018/2/layout/IconCircleList"/>
    <dgm:cxn modelId="{AD7239ED-F7CC-4E5F-A461-922BAC700E15}" type="presParOf" srcId="{6E6B5B0A-30DC-48F2-B5D7-F2E72B15A4A6}" destId="{3739B8B0-F149-4E67-9E2F-267FB1FFE744}" srcOrd="3" destOrd="0" presId="urn:microsoft.com/office/officeart/2018/2/layout/IconCircleList"/>
    <dgm:cxn modelId="{76534CDB-302A-4678-9B74-12AD86FF5D09}" type="presParOf" srcId="{987C16E5-BECE-461A-AF1A-48C60722BD3F}" destId="{2A3DC224-A951-4707-9B85-9E6A2567C164}" srcOrd="5" destOrd="0" presId="urn:microsoft.com/office/officeart/2018/2/layout/IconCircleList"/>
    <dgm:cxn modelId="{E0065340-0D88-470C-B706-4BDB152488CB}" type="presParOf" srcId="{987C16E5-BECE-461A-AF1A-48C60722BD3F}" destId="{8FC34881-6D20-453E-84F6-CEBCB8F08D13}" srcOrd="6" destOrd="0" presId="urn:microsoft.com/office/officeart/2018/2/layout/IconCircleList"/>
    <dgm:cxn modelId="{C4F278B5-754D-4258-814D-AF3D58188F6B}" type="presParOf" srcId="{8FC34881-6D20-453E-84F6-CEBCB8F08D13}" destId="{2524F714-F1AD-4D9A-8E68-14D8AEA0A1A8}" srcOrd="0" destOrd="0" presId="urn:microsoft.com/office/officeart/2018/2/layout/IconCircleList"/>
    <dgm:cxn modelId="{A9F6187F-883B-405B-A99F-9B250B911B8D}" type="presParOf" srcId="{8FC34881-6D20-453E-84F6-CEBCB8F08D13}" destId="{782A4534-73E4-416A-ACB0-A67623257247}" srcOrd="1" destOrd="0" presId="urn:microsoft.com/office/officeart/2018/2/layout/IconCircleList"/>
    <dgm:cxn modelId="{73418A7C-D620-40F7-83CB-762D7CDA703C}" type="presParOf" srcId="{8FC34881-6D20-453E-84F6-CEBCB8F08D13}" destId="{9E7BF9A9-8FB4-4F0B-8892-7B18FB398946}" srcOrd="2" destOrd="0" presId="urn:microsoft.com/office/officeart/2018/2/layout/IconCircleList"/>
    <dgm:cxn modelId="{1232D126-14E5-4527-9EF6-8866D7EAE442}" type="presParOf" srcId="{8FC34881-6D20-453E-84F6-CEBCB8F08D13}" destId="{8E9E4268-2532-4071-97CB-A7623DE1E7AF}"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22938-E494-4F88-90EA-DB2408095DFC}">
      <dsp:nvSpPr>
        <dsp:cNvPr id="0" name=""/>
        <dsp:cNvSpPr/>
      </dsp:nvSpPr>
      <dsp:spPr>
        <a:xfrm>
          <a:off x="23814" y="432049"/>
          <a:ext cx="1060445" cy="1060445"/>
        </a:xfrm>
        <a:prstGeom prst="ellipse">
          <a:avLst/>
        </a:prstGeom>
        <a:solidFill>
          <a:srgbClr val="92D050"/>
        </a:solidFill>
        <a:ln>
          <a:noFill/>
        </a:ln>
        <a:effectLst/>
      </dsp:spPr>
      <dsp:style>
        <a:lnRef idx="0">
          <a:scrgbClr r="0" g="0" b="0"/>
        </a:lnRef>
        <a:fillRef idx="1">
          <a:scrgbClr r="0" g="0" b="0"/>
        </a:fillRef>
        <a:effectRef idx="0">
          <a:scrgbClr r="0" g="0" b="0"/>
        </a:effectRef>
        <a:fontRef idx="minor"/>
      </dsp:style>
    </dsp:sp>
    <dsp:sp modelId="{822EF67F-1EE7-4E49-B5C6-447A28D18EA6}">
      <dsp:nvSpPr>
        <dsp:cNvPr id="0" name=""/>
        <dsp:cNvSpPr/>
      </dsp:nvSpPr>
      <dsp:spPr>
        <a:xfrm>
          <a:off x="239838" y="576061"/>
          <a:ext cx="615058" cy="6150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BE2B01-FEE7-414F-8507-C28853045A9B}">
      <dsp:nvSpPr>
        <dsp:cNvPr id="0" name=""/>
        <dsp:cNvSpPr/>
      </dsp:nvSpPr>
      <dsp:spPr>
        <a:xfrm>
          <a:off x="1285217" y="360045"/>
          <a:ext cx="2915057" cy="1060445"/>
        </a:xfrm>
        <a:prstGeom prst="rect">
          <a:avLst/>
        </a:prstGeom>
        <a:solidFill>
          <a:srgbClr val="92D050"/>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bg1"/>
              </a:solidFill>
            </a:rPr>
            <a:t>It is a requirement of the Terms of Service.</a:t>
          </a:r>
          <a:endParaRPr lang="en-US" sz="2000" b="1" kern="1200" dirty="0">
            <a:solidFill>
              <a:schemeClr val="bg1"/>
            </a:solidFill>
          </a:endParaRPr>
        </a:p>
      </dsp:txBody>
      <dsp:txXfrm>
        <a:off x="1285217" y="360045"/>
        <a:ext cx="2915057" cy="1060445"/>
      </dsp:txXfrm>
    </dsp:sp>
    <dsp:sp modelId="{BFD2C02C-55F8-4D94-90FA-371B20B9C6EC}">
      <dsp:nvSpPr>
        <dsp:cNvPr id="0" name=""/>
        <dsp:cNvSpPr/>
      </dsp:nvSpPr>
      <dsp:spPr>
        <a:xfrm>
          <a:off x="4344291" y="360045"/>
          <a:ext cx="1060445" cy="1060445"/>
        </a:xfrm>
        <a:prstGeom prst="ellipse">
          <a:avLst/>
        </a:prstGeom>
        <a:solidFill>
          <a:schemeClr val="accent3">
            <a:lumMod val="75000"/>
          </a:schemeClr>
        </a:solidFill>
        <a:ln>
          <a:noFill/>
        </a:ln>
        <a:effectLst/>
      </dsp:spPr>
      <dsp:style>
        <a:lnRef idx="0">
          <a:scrgbClr r="0" g="0" b="0"/>
        </a:lnRef>
        <a:fillRef idx="1">
          <a:scrgbClr r="0" g="0" b="0"/>
        </a:fillRef>
        <a:effectRef idx="0">
          <a:scrgbClr r="0" g="0" b="0"/>
        </a:effectRef>
        <a:fontRef idx="minor"/>
      </dsp:style>
    </dsp:sp>
    <dsp:sp modelId="{00F4636D-6A0A-4F2B-98BA-2ADFB0D0ACAC}">
      <dsp:nvSpPr>
        <dsp:cNvPr id="0" name=""/>
        <dsp:cNvSpPr/>
      </dsp:nvSpPr>
      <dsp:spPr>
        <a:xfrm>
          <a:off x="4560317" y="576061"/>
          <a:ext cx="615058" cy="6150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5FE2204-79AE-4E31-B87B-DBEDB703A1CB}">
      <dsp:nvSpPr>
        <dsp:cNvPr id="0" name=""/>
        <dsp:cNvSpPr/>
      </dsp:nvSpPr>
      <dsp:spPr>
        <a:xfrm>
          <a:off x="5496425" y="360045"/>
          <a:ext cx="3121950" cy="1060445"/>
        </a:xfrm>
        <a:prstGeom prst="rect">
          <a:avLst/>
        </a:prstGeom>
        <a:solidFill>
          <a:schemeClr val="accent3">
            <a:lumMod val="7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bg1"/>
              </a:solidFill>
            </a:rPr>
            <a:t>It is likely to mean avoiding unnecessary monitoring visits and action plans,</a:t>
          </a:r>
          <a:endParaRPr lang="en-US" sz="2000" b="1" kern="1200" dirty="0">
            <a:solidFill>
              <a:schemeClr val="bg1"/>
            </a:solidFill>
          </a:endParaRPr>
        </a:p>
      </dsp:txBody>
      <dsp:txXfrm>
        <a:off x="5496425" y="360045"/>
        <a:ext cx="3121950" cy="1060445"/>
      </dsp:txXfrm>
    </dsp:sp>
    <dsp:sp modelId="{1CEEB1F2-CF3A-4E5E-A016-DC358EB7463D}">
      <dsp:nvSpPr>
        <dsp:cNvPr id="0" name=""/>
        <dsp:cNvSpPr/>
      </dsp:nvSpPr>
      <dsp:spPr>
        <a:xfrm>
          <a:off x="65648" y="2767006"/>
          <a:ext cx="1060445" cy="106044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324814-FBFB-4FF5-9280-EA482C83A3A5}">
      <dsp:nvSpPr>
        <dsp:cNvPr id="0" name=""/>
        <dsp:cNvSpPr/>
      </dsp:nvSpPr>
      <dsp:spPr>
        <a:xfrm>
          <a:off x="288342" y="2989699"/>
          <a:ext cx="615058" cy="6150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39B8B0-F149-4E67-9E2F-267FB1FFE744}">
      <dsp:nvSpPr>
        <dsp:cNvPr id="0" name=""/>
        <dsp:cNvSpPr/>
      </dsp:nvSpPr>
      <dsp:spPr>
        <a:xfrm>
          <a:off x="1319962" y="2736306"/>
          <a:ext cx="3194265" cy="106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b="1" kern="1200" dirty="0"/>
            <a:t>Demonstrates compliance with the Terms of Service by the pharmacy.</a:t>
          </a:r>
          <a:endParaRPr lang="en-US" sz="2400" b="1" kern="1200" dirty="0"/>
        </a:p>
      </dsp:txBody>
      <dsp:txXfrm>
        <a:off x="1319962" y="2736306"/>
        <a:ext cx="3194265" cy="1060445"/>
      </dsp:txXfrm>
    </dsp:sp>
    <dsp:sp modelId="{2524F714-F1AD-4D9A-8E68-14D8AEA0A1A8}">
      <dsp:nvSpPr>
        <dsp:cNvPr id="0" name=""/>
        <dsp:cNvSpPr/>
      </dsp:nvSpPr>
      <dsp:spPr>
        <a:xfrm>
          <a:off x="4423481" y="2736306"/>
          <a:ext cx="1060445" cy="1060445"/>
        </a:xfrm>
        <a:prstGeom prst="ellipse">
          <a:avLst/>
        </a:prstGeom>
        <a:blipFill rotWithShape="0">
          <a:blip xmlns:r="http://schemas.openxmlformats.org/officeDocument/2006/relationships" r:embed="rId7"/>
          <a:srcRect/>
          <a:stretch>
            <a:fillRect l="-8000" r="-8000"/>
          </a:stretch>
        </a:blipFill>
        <a:ln>
          <a:noFill/>
        </a:ln>
        <a:effectLst/>
      </dsp:spPr>
      <dsp:style>
        <a:lnRef idx="0">
          <a:scrgbClr r="0" g="0" b="0"/>
        </a:lnRef>
        <a:fillRef idx="1">
          <a:scrgbClr r="0" g="0" b="0"/>
        </a:fillRef>
        <a:effectRef idx="0">
          <a:scrgbClr r="0" g="0" b="0"/>
        </a:effectRef>
        <a:fontRef idx="minor"/>
      </dsp:style>
    </dsp:sp>
    <dsp:sp modelId="{782A4534-73E4-416A-ACB0-A67623257247}">
      <dsp:nvSpPr>
        <dsp:cNvPr id="0" name=""/>
        <dsp:cNvSpPr/>
      </dsp:nvSpPr>
      <dsp:spPr>
        <a:xfrm>
          <a:off x="624552" y="4114866"/>
          <a:ext cx="615058" cy="615058"/>
        </a:xfrm>
        <a:prstGeom prst="rect">
          <a:avLst/>
        </a:prstGeom>
        <a:solidFill>
          <a:schemeClr val="bg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9E4268-2532-4071-97CB-A7623DE1E7AF}">
      <dsp:nvSpPr>
        <dsp:cNvPr id="0" name=""/>
        <dsp:cNvSpPr/>
      </dsp:nvSpPr>
      <dsp:spPr>
        <a:xfrm>
          <a:off x="5743050" y="2767006"/>
          <a:ext cx="2860515" cy="106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GB" sz="2000" b="1" kern="1200" dirty="0">
              <a:solidFill>
                <a:srgbClr val="FF0000"/>
              </a:solidFill>
            </a:rPr>
            <a:t>Non-compliance with CPAF i.e. not assured could result prevention of delivering advanced services i.e. Pharmacy First , NMS </a:t>
          </a:r>
          <a:endParaRPr lang="en-US" sz="2000" b="1" kern="1200" dirty="0">
            <a:solidFill>
              <a:srgbClr val="FF0000"/>
            </a:solidFill>
          </a:endParaRPr>
        </a:p>
      </dsp:txBody>
      <dsp:txXfrm>
        <a:off x="5743050" y="2767006"/>
        <a:ext cx="2860515" cy="106044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6737" y="0"/>
            <a:ext cx="2950475" cy="497046"/>
          </a:xfrm>
          <a:prstGeom prst="rect">
            <a:avLst/>
          </a:prstGeom>
        </p:spPr>
        <p:txBody>
          <a:bodyPr vert="horz" lIns="91440" tIns="45720" rIns="91440" bIns="45720" rtlCol="0"/>
          <a:lstStyle>
            <a:lvl1pPr algn="r">
              <a:defRPr sz="1200"/>
            </a:lvl1pPr>
          </a:lstStyle>
          <a:p>
            <a:fld id="{68EA209B-1705-4286-A8C1-F3D7641F91A9}" type="datetimeFigureOut">
              <a:rPr lang="en-GB" smtClean="0"/>
              <a:t>23/07/2024</a:t>
            </a:fld>
            <a:endParaRPr lang="en-GB" dirty="0"/>
          </a:p>
        </p:txBody>
      </p:sp>
      <p:sp>
        <p:nvSpPr>
          <p:cNvPr id="4" name="Footer Placeholder 3"/>
          <p:cNvSpPr>
            <a:spLocks noGrp="1"/>
          </p:cNvSpPr>
          <p:nvPr>
            <p:ph type="ftr" sz="quarter" idx="2"/>
          </p:nvPr>
        </p:nvSpPr>
        <p:spPr>
          <a:xfrm>
            <a:off x="0" y="9442154"/>
            <a:ext cx="2950475" cy="497046"/>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6737" y="9442154"/>
            <a:ext cx="2950475" cy="497046"/>
          </a:xfrm>
          <a:prstGeom prst="rect">
            <a:avLst/>
          </a:prstGeom>
        </p:spPr>
        <p:txBody>
          <a:bodyPr vert="horz" lIns="91440" tIns="45720" rIns="91440" bIns="45720" rtlCol="0" anchor="b"/>
          <a:lstStyle>
            <a:lvl1pPr algn="r">
              <a:defRPr sz="1200"/>
            </a:lvl1pPr>
          </a:lstStyle>
          <a:p>
            <a:fld id="{6D1DF44A-911C-4C0A-AF04-5CC643871199}" type="slidenum">
              <a:rPr lang="en-GB" smtClean="0"/>
              <a:t>‹#›</a:t>
            </a:fld>
            <a:endParaRPr lang="en-GB" dirty="0"/>
          </a:p>
        </p:txBody>
      </p:sp>
    </p:spTree>
    <p:extLst>
      <p:ext uri="{BB962C8B-B14F-4D97-AF65-F5344CB8AC3E}">
        <p14:creationId xmlns:p14="http://schemas.microsoft.com/office/powerpoint/2010/main" val="203468484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952F1BC-5331-40DB-A93E-02E9692B9CD3}" type="datetimeFigureOut">
              <a:rPr lang="en-GB" smtClean="0"/>
              <a:t>23/07/2024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E81EE0A-792A-483C-A1E6-B310F8BB2110}" type="slidenum">
              <a:rPr lang="en-GB" smtClean="0"/>
              <a:t>‹#›</a:t>
            </a:fld>
            <a:endParaRPr lang="en-GB" dirty="0"/>
          </a:p>
        </p:txBody>
      </p:sp>
    </p:spTree>
    <p:extLst>
      <p:ext uri="{BB962C8B-B14F-4D97-AF65-F5344CB8AC3E}">
        <p14:creationId xmlns:p14="http://schemas.microsoft.com/office/powerpoint/2010/main" val="3820427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952F1BC-5331-40DB-A93E-02E9692B9CD3}" type="datetimeFigureOut">
              <a:rPr lang="en-GB" smtClean="0"/>
              <a:t>23/07/2024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E81EE0A-792A-483C-A1E6-B310F8BB2110}" type="slidenum">
              <a:rPr lang="en-GB" smtClean="0"/>
              <a:t>‹#›</a:t>
            </a:fld>
            <a:endParaRPr lang="en-GB" dirty="0"/>
          </a:p>
        </p:txBody>
      </p:sp>
    </p:spTree>
    <p:extLst>
      <p:ext uri="{BB962C8B-B14F-4D97-AF65-F5344CB8AC3E}">
        <p14:creationId xmlns:p14="http://schemas.microsoft.com/office/powerpoint/2010/main" val="42947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952F1BC-5331-40DB-A93E-02E9692B9CD3}" type="datetimeFigureOut">
              <a:rPr lang="en-GB" smtClean="0"/>
              <a:t>23/07/2024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E81EE0A-792A-483C-A1E6-B310F8BB2110}" type="slidenum">
              <a:rPr lang="en-GB" smtClean="0"/>
              <a:t>‹#›</a:t>
            </a:fld>
            <a:endParaRPr lang="en-GB" dirty="0"/>
          </a:p>
        </p:txBody>
      </p:sp>
    </p:spTree>
    <p:extLst>
      <p:ext uri="{BB962C8B-B14F-4D97-AF65-F5344CB8AC3E}">
        <p14:creationId xmlns:p14="http://schemas.microsoft.com/office/powerpoint/2010/main" val="2587034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952F1BC-5331-40DB-A93E-02E9692B9CD3}" type="datetimeFigureOut">
              <a:rPr lang="en-GB" smtClean="0"/>
              <a:t>23/07/2024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E81EE0A-792A-483C-A1E6-B310F8BB2110}" type="slidenum">
              <a:rPr lang="en-GB" smtClean="0"/>
              <a:t>‹#›</a:t>
            </a:fld>
            <a:endParaRPr lang="en-GB" dirty="0"/>
          </a:p>
        </p:txBody>
      </p:sp>
    </p:spTree>
    <p:extLst>
      <p:ext uri="{BB962C8B-B14F-4D97-AF65-F5344CB8AC3E}">
        <p14:creationId xmlns:p14="http://schemas.microsoft.com/office/powerpoint/2010/main" val="1232619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52F1BC-5331-40DB-A93E-02E9692B9CD3}" type="datetimeFigureOut">
              <a:rPr lang="en-GB" smtClean="0"/>
              <a:t>23/07/2024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E81EE0A-792A-483C-A1E6-B310F8BB2110}" type="slidenum">
              <a:rPr lang="en-GB" smtClean="0"/>
              <a:t>‹#›</a:t>
            </a:fld>
            <a:endParaRPr lang="en-GB" dirty="0"/>
          </a:p>
        </p:txBody>
      </p:sp>
    </p:spTree>
    <p:extLst>
      <p:ext uri="{BB962C8B-B14F-4D97-AF65-F5344CB8AC3E}">
        <p14:creationId xmlns:p14="http://schemas.microsoft.com/office/powerpoint/2010/main" val="1393702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952F1BC-5331-40DB-A93E-02E9692B9CD3}" type="datetimeFigureOut">
              <a:rPr lang="en-GB" smtClean="0"/>
              <a:t>23/07/2024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E81EE0A-792A-483C-A1E6-B310F8BB2110}" type="slidenum">
              <a:rPr lang="en-GB" smtClean="0"/>
              <a:t>‹#›</a:t>
            </a:fld>
            <a:endParaRPr lang="en-GB" dirty="0"/>
          </a:p>
        </p:txBody>
      </p:sp>
    </p:spTree>
    <p:extLst>
      <p:ext uri="{BB962C8B-B14F-4D97-AF65-F5344CB8AC3E}">
        <p14:creationId xmlns:p14="http://schemas.microsoft.com/office/powerpoint/2010/main" val="4074148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952F1BC-5331-40DB-A93E-02E9692B9CD3}" type="datetimeFigureOut">
              <a:rPr lang="en-GB" smtClean="0"/>
              <a:t>23/07/2024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2E81EE0A-792A-483C-A1E6-B310F8BB2110}" type="slidenum">
              <a:rPr lang="en-GB" smtClean="0"/>
              <a:t>‹#›</a:t>
            </a:fld>
            <a:endParaRPr lang="en-GB" dirty="0"/>
          </a:p>
        </p:txBody>
      </p:sp>
    </p:spTree>
    <p:extLst>
      <p:ext uri="{BB962C8B-B14F-4D97-AF65-F5344CB8AC3E}">
        <p14:creationId xmlns:p14="http://schemas.microsoft.com/office/powerpoint/2010/main" val="1640021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52F1BC-5331-40DB-A93E-02E9692B9CD3}" type="datetimeFigureOut">
              <a:rPr lang="en-GB" smtClean="0"/>
              <a:t>23/07/2024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2E81EE0A-792A-483C-A1E6-B310F8BB2110}" type="slidenum">
              <a:rPr lang="en-GB" smtClean="0"/>
              <a:t>‹#›</a:t>
            </a:fld>
            <a:endParaRPr lang="en-GB" dirty="0"/>
          </a:p>
        </p:txBody>
      </p:sp>
    </p:spTree>
    <p:extLst>
      <p:ext uri="{BB962C8B-B14F-4D97-AF65-F5344CB8AC3E}">
        <p14:creationId xmlns:p14="http://schemas.microsoft.com/office/powerpoint/2010/main" val="2443344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52F1BC-5331-40DB-A93E-02E9692B9CD3}" type="datetimeFigureOut">
              <a:rPr lang="en-GB" smtClean="0"/>
              <a:t>23/07/2024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2E81EE0A-792A-483C-A1E6-B310F8BB2110}" type="slidenum">
              <a:rPr lang="en-GB" smtClean="0"/>
              <a:t>‹#›</a:t>
            </a:fld>
            <a:endParaRPr lang="en-GB" dirty="0"/>
          </a:p>
        </p:txBody>
      </p:sp>
    </p:spTree>
    <p:extLst>
      <p:ext uri="{BB962C8B-B14F-4D97-AF65-F5344CB8AC3E}">
        <p14:creationId xmlns:p14="http://schemas.microsoft.com/office/powerpoint/2010/main" val="2192793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52F1BC-5331-40DB-A93E-02E9692B9CD3}" type="datetimeFigureOut">
              <a:rPr lang="en-GB" smtClean="0"/>
              <a:t>23/07/2024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E81EE0A-792A-483C-A1E6-B310F8BB2110}" type="slidenum">
              <a:rPr lang="en-GB" smtClean="0"/>
              <a:t>‹#›</a:t>
            </a:fld>
            <a:endParaRPr lang="en-GB" dirty="0"/>
          </a:p>
        </p:txBody>
      </p:sp>
    </p:spTree>
    <p:extLst>
      <p:ext uri="{BB962C8B-B14F-4D97-AF65-F5344CB8AC3E}">
        <p14:creationId xmlns:p14="http://schemas.microsoft.com/office/powerpoint/2010/main" val="1129038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52F1BC-5331-40DB-A93E-02E9692B9CD3}" type="datetimeFigureOut">
              <a:rPr lang="en-GB" smtClean="0"/>
              <a:t>23/07/2024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E81EE0A-792A-483C-A1E6-B310F8BB2110}" type="slidenum">
              <a:rPr lang="en-GB" smtClean="0"/>
              <a:t>‹#›</a:t>
            </a:fld>
            <a:endParaRPr lang="en-GB" dirty="0"/>
          </a:p>
        </p:txBody>
      </p:sp>
    </p:spTree>
    <p:extLst>
      <p:ext uri="{BB962C8B-B14F-4D97-AF65-F5344CB8AC3E}">
        <p14:creationId xmlns:p14="http://schemas.microsoft.com/office/powerpoint/2010/main" val="514397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52F1BC-5331-40DB-A93E-02E9692B9CD3}" type="datetimeFigureOut">
              <a:rPr lang="en-GB" smtClean="0"/>
              <a:t>23/07/2024</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81EE0A-792A-483C-A1E6-B310F8BB2110}" type="slidenum">
              <a:rPr lang="en-GB" smtClean="0"/>
              <a:t>‹#›</a:t>
            </a:fld>
            <a:endParaRPr lang="en-GB" dirty="0"/>
          </a:p>
        </p:txBody>
      </p:sp>
    </p:spTree>
    <p:extLst>
      <p:ext uri="{BB962C8B-B14F-4D97-AF65-F5344CB8AC3E}">
        <p14:creationId xmlns:p14="http://schemas.microsoft.com/office/powerpoint/2010/main" val="1427034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england.nhs.uk/long-read/approved-particulars-community-pharmacy-notification-of-a-temporary-suspension-or-a-likely-temporary-suspension/" TargetMode="External"/><Relationship Id="rId7" Type="http://schemas.openxmlformats.org/officeDocument/2006/relationships/hyperlink" Target="https://www.england.nhs.uk/long-read/approved-particulars-premises/" TargetMode="External"/><Relationship Id="rId2" Type="http://schemas.openxmlformats.org/officeDocument/2006/relationships/hyperlink" Target="https://cpe.org.uk/our-news/updated-incident-reporting-approved-particulars/" TargetMode="External"/><Relationship Id="rId1" Type="http://schemas.openxmlformats.org/officeDocument/2006/relationships/slideLayout" Target="../slideLayouts/slideLayout2.xml"/><Relationship Id="rId6" Type="http://schemas.openxmlformats.org/officeDocument/2006/relationships/hyperlink" Target="https://www.england.nhs.uk/long-read/approved-particulars-pharmacy-practice-leaflet/" TargetMode="External"/><Relationship Id="rId5" Type="http://schemas.openxmlformats.org/officeDocument/2006/relationships/hyperlink" Target="https://www.england.nhs.uk/long-read/approved-particulars-information-governance-programme/" TargetMode="External"/><Relationship Id="rId4" Type="http://schemas.openxmlformats.org/officeDocument/2006/relationships/hyperlink" Target="https://www.england.nhs.uk/long-read/approved-particulars-community-pharmacy-displaying-notices-regarding-a-temporary-suspension/"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https://cpe.org.uk/our-news/updated-incident-reporting-approved-particulars/#:~:text=Broadly%2C%20the%20updated%20Incident%20Reporting,out%20in%20the%20Approved%20Particular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pe.org.uk/national-pharmacy-services/essential-services/disposal-of-unwanted-medicine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cpe.org.uk/national-pharmacy-services/essential-services/repeat-dispensin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cpe.org.uk/national-pharmacy-services/essential-services/repeat-dispensing/" TargetMode="External"/><Relationship Id="rId2" Type="http://schemas.openxmlformats.org/officeDocument/2006/relationships/hyperlink" Target="https://www.psnc.org.uk/wp-content/uploads/2013/07/service20spec20es22020repeat20dispensing20_v1201020oct2004_.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cpe.org.uk/national-pharmacy-services/essential-services/public-health/"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cpe.org.uk/national-pharmacy-services/essential-services/signpostin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www.merton.gov.uk/healthy-living/better-health" TargetMode="External"/><Relationship Id="rId13" Type="http://schemas.openxmlformats.org/officeDocument/2006/relationships/hyperlink" Target="https://www.diabetes.org.uk/" TargetMode="External"/><Relationship Id="rId3" Type="http://schemas.openxmlformats.org/officeDocument/2006/relationships/hyperlink" Target="https://www.southwestlondonics.org.uk/our-places/" TargetMode="External"/><Relationship Id="rId7" Type="http://schemas.openxmlformats.org/officeDocument/2006/relationships/hyperlink" Target="https://www.richmond.gov.uk/services/public_health" TargetMode="External"/><Relationship Id="rId12" Type="http://schemas.openxmlformats.org/officeDocument/2006/relationships/hyperlink" Target="https://www.nhs.uk/" TargetMode="External"/><Relationship Id="rId2" Type="http://schemas.openxmlformats.org/officeDocument/2006/relationships/hyperlink" Target="https://www.southwestlondonics.org.uk/" TargetMode="External"/><Relationship Id="rId16" Type="http://schemas.openxmlformats.org/officeDocument/2006/relationships/hyperlink" Target="https://www.bhf.org.uk/" TargetMode="External"/><Relationship Id="rId1" Type="http://schemas.openxmlformats.org/officeDocument/2006/relationships/slideLayout" Target="../slideLayouts/slideLayout2.xml"/><Relationship Id="rId6" Type="http://schemas.openxmlformats.org/officeDocument/2006/relationships/hyperlink" Target="https://www.kingston.gov.uk/health-wellbeing-1" TargetMode="External"/><Relationship Id="rId11" Type="http://schemas.openxmlformats.org/officeDocument/2006/relationships/hyperlink" Target="https://www.asthmaandlung.org.uk/" TargetMode="External"/><Relationship Id="rId5" Type="http://schemas.openxmlformats.org/officeDocument/2006/relationships/hyperlink" Target="https://www.croydon.gov.uk/health-and-wellbeing" TargetMode="External"/><Relationship Id="rId15" Type="http://schemas.openxmlformats.org/officeDocument/2006/relationships/hyperlink" Target="https://www.macmillan.org.uk/" TargetMode="External"/><Relationship Id="rId10" Type="http://schemas.openxmlformats.org/officeDocument/2006/relationships/hyperlink" Target="https://www.wandsworth.gov.uk/health-and-social-care/public-health/" TargetMode="External"/><Relationship Id="rId4" Type="http://schemas.openxmlformats.org/officeDocument/2006/relationships/hyperlink" Target="https://www.southwestlondon.icb.nhs.uk/find-nhs-services/" TargetMode="External"/><Relationship Id="rId9" Type="http://schemas.openxmlformats.org/officeDocument/2006/relationships/hyperlink" Target="https://www.sutton.gov.uk/health" TargetMode="External"/><Relationship Id="rId14" Type="http://schemas.openxmlformats.org/officeDocument/2006/relationships/hyperlink" Target="https://epilepsysociety.org.uk/"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cpe.org.uk/?s=Clinical+Governance&amp;post_type=all" TargetMode="External"/><Relationship Id="rId2" Type="http://schemas.openxmlformats.org/officeDocument/2006/relationships/hyperlink" Target="https://www.england.nhs.uk/publication/approved-particulars/"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www.psnc.org.uk/wp-content/uploads/2013/07/Clinical_Governance_guidance_updated_final.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cpe.org.uk/quality-and-regulations/the-pharmacy-contract/contract-monitorin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england.nhs.uk/safeguarding/nhs-england-safeguarding-app/" TargetMode="External"/><Relationship Id="rId2" Type="http://schemas.openxmlformats.org/officeDocument/2006/relationships/hyperlink" Target="https://www.england.nhs.uk/safeguarding/about/"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hyperlink" Target="https://inspections.pharmacyregulation.org/knowledge-hub/notable-practice/safeguarding-vulnerable-adults-and-children-101" TargetMode="External"/><Relationship Id="rId2" Type="http://schemas.openxmlformats.org/officeDocument/2006/relationships/hyperlink" Target="https://gbr01.safelinks.protection.outlook.com/?url=https%3A%2F%2Fpsnc.us1.list-manage.com%2Ftrack%2Fclick%3Fu%3D5d9f31c035a7a4d650dffbed6%26id%3Db7a2eefc19%26e%3D5265160ca9&amp;data=05%7C02%7Cdavid.tambyrajah%40nhs.net%7C09fe7fa088a94899612108dca4d8224a%7C37c354b285b047f5b22207b48d774ee3%7C0%7C1%7C638566495397409203%7CUnknown%7CTWFpbGZsb3d8eyJWIjoiMC4wLjAwMDAiLCJQIjoiV2luMzIiLCJBTiI6Ik1haWwiLCJXVCI6Mn0%3D%7C60000%7C%7C%7C&amp;sdata=BeQ%2BWSAS1ZmdZ86VUzgarmc%2FeM6Mc5xPQm6I9dRKyUM%3D&amp;reserved=0"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cpe.org.uk/services-commissioning/essential-services/healthy-living-pharmacies/hlp-introduction-and-background/" TargetMode="External"/><Relationship Id="rId2" Type="http://schemas.openxmlformats.org/officeDocument/2006/relationships/hyperlink" Target="https://cpe.org.uk/national-pharmacy-services/essential-services/healthy-living-pharmacies/" TargetMode="External"/><Relationship Id="rId1" Type="http://schemas.openxmlformats.org/officeDocument/2006/relationships/slideLayout" Target="../slideLayouts/slideLayout2.xml"/><Relationship Id="rId6" Type="http://schemas.openxmlformats.org/officeDocument/2006/relationships/hyperlink" Target="https://cpe.org.uk/services-commissioning/essential-services/healthy-living-pharmacies/frequently-asked-questions/" TargetMode="External"/><Relationship Id="rId5" Type="http://schemas.openxmlformats.org/officeDocument/2006/relationships/hyperlink" Target="https://cpe.org.uk/services-commissioning/essential-services/healthy-living-pharmacies/guidance-and-resources/" TargetMode="External"/><Relationship Id="rId4" Type="http://schemas.openxmlformats.org/officeDocument/2006/relationships/hyperlink" Target="https://cpe.org.uk/services-commissioning/essential-services/healthy-living-pharmacies/how-to-become-an-hlp-level-1-or-maintain-status-as-an-hlp-level-1/"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cpe.org.uk/services-commissioning/essential-services/healthy-living-pharmacies/healthy-living-pharmacy-health-promotion-ideas-for-pharmacy-teams/healthy-living-pharmacy-holding-an-awareness-event-campaign-on-diabetes/" TargetMode="External"/><Relationship Id="rId13" Type="http://schemas.openxmlformats.org/officeDocument/2006/relationships/hyperlink" Target="https://cpe.org.uk/services-commissioning/essential-services/healthy-living-pharmacies/healthy-living-pharmacy-health-promotion-ideas-for-pharmacy-teams/healthy-living-pharmacy-holding-an-awareness-eventcampaign-on-oral-health/" TargetMode="External"/><Relationship Id="rId18" Type="http://schemas.openxmlformats.org/officeDocument/2006/relationships/hyperlink" Target="https://cpe.org.uk/services-commissioning/essential-services/healthy-living-pharmacies/healthy-living-pharmacy-health-promotion-ideas-for-pharmacy-teams/healthy-living-pharmacy-holding-an-awareness-eventcampaign-on-substance-misuse/" TargetMode="External"/><Relationship Id="rId3" Type="http://schemas.openxmlformats.org/officeDocument/2006/relationships/hyperlink" Target="https://cpe.org.uk/services-commissioning/essential-services/healthy-living-pharmacies/engagement/" TargetMode="External"/><Relationship Id="rId7" Type="http://schemas.openxmlformats.org/officeDocument/2006/relationships/hyperlink" Target="https://cpe.org.uk/?page_id=152189&amp;preview=true" TargetMode="External"/><Relationship Id="rId12" Type="http://schemas.openxmlformats.org/officeDocument/2006/relationships/hyperlink" Target="https://cpe.org.uk/services-commissioning/essential-services/healthy-living-pharmacies/healthy-living-pharmacy-health-promotion-ideas-for-pharmacy-teams/healthy-living-pharmacy-holding-an-awareness-eventcampaign-on-mental-health-and-wellbeing/" TargetMode="External"/><Relationship Id="rId17" Type="http://schemas.openxmlformats.org/officeDocument/2006/relationships/hyperlink" Target="https://cpe.org.uk/services-commissioning/essential-services/healthy-living-pharmacies/healthy-living-pharmacy-health-promotion-ideas-for-pharmacy-teams/healthy-living-pharmacy-holding-an-awareness-eventcampaign-on-smoking/" TargetMode="External"/><Relationship Id="rId2" Type="http://schemas.openxmlformats.org/officeDocument/2006/relationships/hyperlink" Target="https://cpe.org.uk/services-commissioning/essential-services/healthy-living-pharmacies/workforce-development/" TargetMode="External"/><Relationship Id="rId16" Type="http://schemas.openxmlformats.org/officeDocument/2006/relationships/hyperlink" Target="https://cpe.org.uk/services-commissioning/essential-services/healthy-living-pharmacies/healthy-living-pharmacy-health-promotion-ideas-for-pharmacy-teams/healthy-living-pharmacy-holding-an-awareness-eventcampaign-on-sexual-health/" TargetMode="External"/><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s://cpe.org.uk/?page_id=152145&amp;preview=true" TargetMode="External"/><Relationship Id="rId11" Type="http://schemas.openxmlformats.org/officeDocument/2006/relationships/hyperlink" Target="https://cpe.org.uk/services-commissioning/essential-services/healthy-living-pharmacies/healthy-living-pharmacy-health-promotion-ideas-for-pharmacy-teams/healthy-living-pharmacy-holding-an-awareness-eventcampaign-on-mens-health/" TargetMode="External"/><Relationship Id="rId5" Type="http://schemas.openxmlformats.org/officeDocument/2006/relationships/hyperlink" Target="https://cpe.org.uk/services-commissioning/essential-services/healthy-living-pharmacies/healthy-living-pharmacy-health-promotion-ideas-for-pharmacy-teams/healthy-living-pharmacy-holding-an-awareness-eventcampaign-on-antibiotic-resistance/" TargetMode="External"/><Relationship Id="rId15" Type="http://schemas.openxmlformats.org/officeDocument/2006/relationships/hyperlink" Target="https://cpe.org.uk/services-commissioning/essential-services/healthy-living-pharmacies/healthy-living-pharmacy-health-promotion-ideas-for-pharmacy-teams/healthy-living-pharmacy-holding-an-awareness-eventcampaign-on-self-care/" TargetMode="External"/><Relationship Id="rId10" Type="http://schemas.openxmlformats.org/officeDocument/2006/relationships/hyperlink" Target="https://cpe.org.uk/services-commissioning/essential-services/healthy-living-pharmacies/healthy-living-pharmacy-health-promotion-ideas-for-pharmacy-teams/healthy-living-pharmacy-holding-an-awareness-eventcampaign-on-healthy-eating-andor-obesity/" TargetMode="External"/><Relationship Id="rId19" Type="http://schemas.openxmlformats.org/officeDocument/2006/relationships/image" Target="../media/image18.png"/><Relationship Id="rId4" Type="http://schemas.openxmlformats.org/officeDocument/2006/relationships/hyperlink" Target="https://cpe.org.uk/services-commissioning/essential-services/healthy-living-pharmacies/premises-requirements/" TargetMode="External"/><Relationship Id="rId9" Type="http://schemas.openxmlformats.org/officeDocument/2006/relationships/hyperlink" Target="https://cpe.org.uk/services-commissioning/essential-services/healthy-living-pharmacies/healthy-living-pharmacy-health-promotion-ideas-for-pharmacy-teams/healthy-living-pharmacy-holding-an-awareness-eventcampaign-on-flu/" TargetMode="External"/><Relationship Id="rId14" Type="http://schemas.openxmlformats.org/officeDocument/2006/relationships/hyperlink" Target="https://cpe.org.uk/services-commissioning/essential-services/healthy-living-pharmacies/healthy-living-pharmacy-health-promotion-ideas-for-pharmacy-teams/healthy-living-pharmacy-holding-an-awareness-eventcampaign-on-physical-activity/"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psnc.org.uk/services-commissioning/advanced-services/" TargetMode="External"/><Relationship Id="rId2" Type="http://schemas.openxmlformats.org/officeDocument/2006/relationships/hyperlink" Target="https://archive.psnc.org.uk/our-news/regs-reminder-14-consultation-rooms-and-remote-consultations/" TargetMode="External"/><Relationship Id="rId1" Type="http://schemas.openxmlformats.org/officeDocument/2006/relationships/slideLayout" Target="../slideLayouts/slideLayout2.xml"/><Relationship Id="rId4" Type="http://schemas.openxmlformats.org/officeDocument/2006/relationships/hyperlink" Target="https://www.england.nhs.uk/long-read/approved-particulars-premises/"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regulations.team@cpe.org.uk" TargetMode="External"/><Relationship Id="rId2" Type="http://schemas.openxmlformats.org/officeDocument/2006/relationships/hyperlink" Target="https://cpe.org.uk/wp-content/uploads/2022/04/PSNC-Briefing-011.22-Temporary-closures-of-community-pharmacies.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nhsbsa.nhs.uk/pharmacies-gp-practices-and-appliance-contractors/dispensing-contractors-information/community-pharmacy-assurance-framework-cpaf" TargetMode="External"/><Relationship Id="rId2" Type="http://schemas.openxmlformats.org/officeDocument/2006/relationships/hyperlink" Target="mailto:pharmacysupport@nhsbsa.nhs.u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nhsbsa.nhs.uk/pharmacies-gp-practices-and-appliance-contractors/dispensing-contractors-information/community-pharmacy-assurance-framework-cpaf" TargetMode="External"/><Relationship Id="rId2" Type="http://schemas.openxmlformats.org/officeDocument/2006/relationships/hyperlink" Target="http://www.nhsbsa.nhs.uk/mys" TargetMode="External"/><Relationship Id="rId1" Type="http://schemas.openxmlformats.org/officeDocument/2006/relationships/slideLayout" Target="../slideLayouts/slideLayout2.xml"/><Relationship Id="rId4" Type="http://schemas.openxmlformats.org/officeDocument/2006/relationships/hyperlink" Target="mailto:pharmacysupport@nhsbsa.nhs.uk"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144406" y="2767106"/>
            <a:ext cx="2884546" cy="3071906"/>
          </a:xfrm>
        </p:spPr>
        <p:txBody>
          <a:bodyPr anchor="t">
            <a:normAutofit/>
          </a:bodyPr>
          <a:lstStyle/>
          <a:p>
            <a:pPr algn="l"/>
            <a:r>
              <a:rPr lang="en-GB" sz="3200" dirty="0">
                <a:solidFill>
                  <a:srgbClr val="FFFFFF"/>
                </a:solidFill>
              </a:rPr>
              <a:t>Community Pharmacy Assurance Framework Screening Questionnaire </a:t>
            </a:r>
          </a:p>
        </p:txBody>
      </p:sp>
      <p:sp>
        <p:nvSpPr>
          <p:cNvPr id="3" name="Subtitle 2"/>
          <p:cNvSpPr>
            <a:spLocks noGrp="1"/>
          </p:cNvSpPr>
          <p:nvPr>
            <p:ph type="subTitle" idx="1"/>
          </p:nvPr>
        </p:nvSpPr>
        <p:spPr>
          <a:xfrm>
            <a:off x="495031" y="806824"/>
            <a:ext cx="2189804" cy="1494117"/>
          </a:xfrm>
        </p:spPr>
        <p:txBody>
          <a:bodyPr anchor="b">
            <a:normAutofit/>
          </a:bodyPr>
          <a:lstStyle/>
          <a:p>
            <a:pPr algn="l"/>
            <a:r>
              <a:rPr lang="en-GB" sz="3600" b="1" dirty="0">
                <a:solidFill>
                  <a:srgbClr val="FFFFFF"/>
                </a:solidFill>
              </a:rPr>
              <a:t>July 2024 </a:t>
            </a:r>
          </a:p>
        </p:txBody>
      </p:sp>
      <p:pic>
        <p:nvPicPr>
          <p:cNvPr id="5" name="Video 4" descr="People Discussing">
            <a:extLst>
              <a:ext uri="{FF2B5EF4-FFF2-40B4-BE49-F238E27FC236}">
                <a16:creationId xmlns:a16="http://schemas.microsoft.com/office/drawing/2014/main" id="{BB0D037D-F446-41F0-C642-853870F0430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781" r="21004" b="-1"/>
          <a:stretch/>
        </p:blipFill>
        <p:spPr>
          <a:xfrm>
            <a:off x="3376821" y="1402547"/>
            <a:ext cx="5419311" cy="4052905"/>
          </a:xfrm>
          <a:prstGeom prst="rect">
            <a:avLst/>
          </a:prstGeom>
        </p:spPr>
      </p:pic>
      <p:pic>
        <p:nvPicPr>
          <p:cNvPr id="4" name="Picture 3" descr="Blue and orange text on a black background&#10;&#10;Description automatically generated">
            <a:extLst>
              <a:ext uri="{FF2B5EF4-FFF2-40B4-BE49-F238E27FC236}">
                <a16:creationId xmlns:a16="http://schemas.microsoft.com/office/drawing/2014/main" id="{76A496AF-A3B3-8F9B-1902-1F29CB2FE8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283968" y="171570"/>
            <a:ext cx="3030558" cy="10076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99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8A8554-DAE2-7A34-5CDD-434C3A397EDE}"/>
              </a:ext>
            </a:extLst>
          </p:cNvPr>
          <p:cNvSpPr>
            <a:spLocks noGrp="1"/>
          </p:cNvSpPr>
          <p:nvPr>
            <p:ph type="title"/>
          </p:nvPr>
        </p:nvSpPr>
        <p:spPr>
          <a:xfrm>
            <a:off x="1028699" y="294538"/>
            <a:ext cx="7421963" cy="1033669"/>
          </a:xfrm>
        </p:spPr>
        <p:txBody>
          <a:bodyPr>
            <a:normAutofit/>
          </a:bodyPr>
          <a:lstStyle/>
          <a:p>
            <a:r>
              <a:rPr lang="en-GB" sz="3500" dirty="0">
                <a:solidFill>
                  <a:srgbClr val="FFFFFF"/>
                </a:solidFill>
              </a:rPr>
              <a:t>Recording advice and interventions </a:t>
            </a:r>
          </a:p>
        </p:txBody>
      </p:sp>
      <p:sp>
        <p:nvSpPr>
          <p:cNvPr id="3" name="Content Placeholder 2">
            <a:extLst>
              <a:ext uri="{FF2B5EF4-FFF2-40B4-BE49-F238E27FC236}">
                <a16:creationId xmlns:a16="http://schemas.microsoft.com/office/drawing/2014/main" id="{680D41C1-9558-03AF-5AED-502CCE60486D}"/>
              </a:ext>
            </a:extLst>
          </p:cNvPr>
          <p:cNvSpPr>
            <a:spLocks noGrp="1"/>
          </p:cNvSpPr>
          <p:nvPr>
            <p:ph idx="1"/>
          </p:nvPr>
        </p:nvSpPr>
        <p:spPr>
          <a:xfrm>
            <a:off x="107502" y="1590741"/>
            <a:ext cx="8928991" cy="5150627"/>
          </a:xfrm>
        </p:spPr>
        <p:txBody>
          <a:bodyPr anchor="ctr">
            <a:normAutofit/>
          </a:bodyPr>
          <a:lstStyle/>
          <a:p>
            <a:pPr marL="0" indent="0">
              <a:buNone/>
            </a:pPr>
            <a:endParaRPr lang="en-GB" sz="2000" dirty="0"/>
          </a:p>
          <a:p>
            <a:pPr marL="0" indent="0">
              <a:buNone/>
            </a:pPr>
            <a:endParaRPr lang="en-GB" sz="2000" dirty="0"/>
          </a:p>
          <a:p>
            <a:pPr marL="0" indent="0">
              <a:buNone/>
            </a:pPr>
            <a:endParaRPr lang="en-GB" sz="2000" dirty="0"/>
          </a:p>
          <a:p>
            <a:pPr marL="0" indent="0">
              <a:buNone/>
            </a:pPr>
            <a:endParaRPr lang="en-GB" sz="2300" kern="0" dirty="0">
              <a:effectLst/>
              <a:ea typeface="Aptos" panose="020B0004020202020204" pitchFamily="34" charset="0"/>
              <a:cs typeface="Times New Roman" panose="02020603050405020304" pitchFamily="18" charset="0"/>
            </a:endParaRPr>
          </a:p>
          <a:p>
            <a:pPr marL="0" indent="0">
              <a:buNone/>
            </a:pPr>
            <a:endParaRPr lang="en-GB" sz="2300" kern="0" dirty="0">
              <a:ea typeface="Aptos" panose="020B0004020202020204" pitchFamily="34" charset="0"/>
              <a:cs typeface="Times New Roman" panose="02020603050405020304" pitchFamily="18" charset="0"/>
            </a:endParaRPr>
          </a:p>
          <a:p>
            <a:pPr marL="0" indent="0">
              <a:buNone/>
            </a:pPr>
            <a:endParaRPr lang="en-GB" sz="2800" kern="0" dirty="0">
              <a:effectLst/>
              <a:ea typeface="Aptos" panose="020B0004020202020204" pitchFamily="34" charset="0"/>
              <a:cs typeface="Times New Roman" panose="02020603050405020304" pitchFamily="18" charset="0"/>
            </a:endParaRPr>
          </a:p>
          <a:p>
            <a:pPr marL="0" indent="0">
              <a:buNone/>
            </a:pPr>
            <a:endParaRPr lang="en-GB" sz="2800" kern="100" dirty="0">
              <a:effectLst/>
              <a:ea typeface="Aptos" panose="020B0004020202020204" pitchFamily="34" charset="0"/>
              <a:cs typeface="Times New Roman" panose="02020603050405020304" pitchFamily="18" charset="0"/>
            </a:endParaRPr>
          </a:p>
          <a:p>
            <a:pPr marL="0" indent="0">
              <a:buNone/>
            </a:pPr>
            <a:endParaRPr lang="en-GB" sz="1700" dirty="0"/>
          </a:p>
        </p:txBody>
      </p:sp>
      <p:sp>
        <p:nvSpPr>
          <p:cNvPr id="4" name="Content Placeholder 2">
            <a:extLst>
              <a:ext uri="{FF2B5EF4-FFF2-40B4-BE49-F238E27FC236}">
                <a16:creationId xmlns:a16="http://schemas.microsoft.com/office/drawing/2014/main" id="{27ACDED7-E279-9E1C-CC6E-9C4EF67F5D9C}"/>
              </a:ext>
            </a:extLst>
          </p:cNvPr>
          <p:cNvSpPr txBox="1">
            <a:spLocks/>
          </p:cNvSpPr>
          <p:nvPr/>
        </p:nvSpPr>
        <p:spPr>
          <a:xfrm>
            <a:off x="107499" y="1600200"/>
            <a:ext cx="8856989" cy="525780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5000" b="1" dirty="0"/>
              <a:t>Refer to the word attachment </a:t>
            </a:r>
            <a:r>
              <a:rPr lang="en-GB" sz="5000" b="1" kern="0" dirty="0">
                <a:ea typeface="Times New Roman" panose="02020603050405020304" pitchFamily="18" charset="0"/>
                <a:cs typeface="Times New Roman" panose="02020603050405020304" pitchFamily="18" charset="0"/>
              </a:rPr>
              <a:t>Recording advice, interventions and referrals in community pharmacies</a:t>
            </a:r>
          </a:p>
          <a:p>
            <a:pPr marL="0" indent="0">
              <a:buFont typeface="Arial" panose="020B0604020202020204" pitchFamily="34" charset="0"/>
              <a:buNone/>
            </a:pPr>
            <a:r>
              <a:rPr lang="en-GB" sz="5000" dirty="0"/>
              <a:t>As part of the NHS Terms of Service for community pharmacies in England, there are various requirements for pharmacies to keep records of advice, interventions and referrals.</a:t>
            </a:r>
          </a:p>
          <a:p>
            <a:pPr marL="0" indent="0">
              <a:buFont typeface="Arial" panose="020B0604020202020204" pitchFamily="34" charset="0"/>
              <a:buNone/>
            </a:pPr>
            <a:endParaRPr lang="en-GB" sz="5000" kern="0" dirty="0">
              <a:ea typeface="Aptos" panose="020B0004020202020204" pitchFamily="34" charset="0"/>
              <a:cs typeface="Times New Roman" panose="02020603050405020304" pitchFamily="18" charset="0"/>
            </a:endParaRPr>
          </a:p>
          <a:p>
            <a:pPr marL="0" indent="0">
              <a:buFont typeface="Arial" panose="020B0604020202020204" pitchFamily="34" charset="0"/>
              <a:buNone/>
            </a:pPr>
            <a:r>
              <a:rPr lang="en-GB" sz="5000" kern="0" dirty="0">
                <a:ea typeface="Aptos" panose="020B0004020202020204" pitchFamily="34" charset="0"/>
                <a:cs typeface="Times New Roman" panose="02020603050405020304" pitchFamily="18" charset="0"/>
              </a:rPr>
              <a:t>This applies to dispensing, repeat dispensing , public health sign posting and self care . </a:t>
            </a:r>
          </a:p>
          <a:p>
            <a:pPr marL="0" indent="0">
              <a:buFont typeface="Arial" panose="020B0604020202020204" pitchFamily="34" charset="0"/>
              <a:buNone/>
            </a:pPr>
            <a:endParaRPr lang="en-GB" sz="5000" kern="0" dirty="0">
              <a:ea typeface="Aptos" panose="020B0004020202020204" pitchFamily="34" charset="0"/>
              <a:cs typeface="Times New Roman" panose="02020603050405020304" pitchFamily="18" charset="0"/>
            </a:endParaRPr>
          </a:p>
          <a:p>
            <a:pPr marL="0" indent="0" algn="just">
              <a:lnSpc>
                <a:spcPct val="115000"/>
              </a:lnSpc>
              <a:spcAft>
                <a:spcPts val="800"/>
              </a:spcAft>
              <a:buFont typeface="Arial" panose="020B0604020202020204" pitchFamily="34" charset="0"/>
              <a:buNone/>
            </a:pPr>
            <a:r>
              <a:rPr lang="en-GB" sz="5000" b="1" kern="0" dirty="0">
                <a:ea typeface="Times New Roman" panose="02020603050405020304" pitchFamily="18" charset="0"/>
                <a:cs typeface="Times New Roman" panose="02020603050405020304" pitchFamily="18" charset="0"/>
              </a:rPr>
              <a:t>What is the reason for keeping the records?</a:t>
            </a:r>
            <a:endParaRPr lang="en-GB" sz="5000" kern="100" dirty="0">
              <a:ea typeface="Aptos" panose="020B0004020202020204" pitchFamily="34" charset="0"/>
              <a:cs typeface="Times New Roman" panose="02020603050405020304" pitchFamily="18" charset="0"/>
            </a:endParaRPr>
          </a:p>
          <a:p>
            <a:pPr marL="0" indent="0" algn="just">
              <a:lnSpc>
                <a:spcPct val="115000"/>
              </a:lnSpc>
              <a:spcAft>
                <a:spcPts val="800"/>
              </a:spcAft>
              <a:buFont typeface="Arial" panose="020B0604020202020204" pitchFamily="34" charset="0"/>
              <a:buNone/>
            </a:pPr>
            <a:r>
              <a:rPr lang="en-GB" sz="5000" kern="0" dirty="0">
                <a:ea typeface="Times New Roman" panose="02020603050405020304" pitchFamily="18" charset="0"/>
                <a:cs typeface="Times New Roman" panose="02020603050405020304" pitchFamily="18" charset="0"/>
              </a:rPr>
              <a:t>The Terms of Service require records to be kept ‘where appropriate’ or when </a:t>
            </a:r>
            <a:r>
              <a:rPr lang="en-GB" sz="5000" kern="0" dirty="0">
                <a:solidFill>
                  <a:srgbClr val="000000"/>
                </a:solidFill>
                <a:highlight>
                  <a:srgbClr val="FFC000"/>
                </a:highlight>
                <a:ea typeface="Times New Roman" panose="02020603050405020304" pitchFamily="18" charset="0"/>
                <a:cs typeface="Times New Roman" panose="02020603050405020304" pitchFamily="18" charset="0"/>
              </a:rPr>
              <a:t>‘clinically significant’</a:t>
            </a:r>
            <a:r>
              <a:rPr lang="en-GB" sz="5000" kern="0" dirty="0">
                <a:ea typeface="Times New Roman" panose="02020603050405020304" pitchFamily="18" charset="0"/>
                <a:cs typeface="Times New Roman" panose="02020603050405020304" pitchFamily="18" charset="0"/>
              </a:rPr>
              <a:t>.  The record will be of no value if it is made just for the sake of making it – it must be linked to improving patient care, </a:t>
            </a:r>
            <a:r>
              <a:rPr lang="en-GB" sz="5000" kern="0" dirty="0">
                <a:solidFill>
                  <a:srgbClr val="000000"/>
                </a:solidFill>
                <a:highlight>
                  <a:srgbClr val="DAE9F7"/>
                </a:highlight>
                <a:ea typeface="Times New Roman" panose="02020603050405020304" pitchFamily="18" charset="0"/>
                <a:cs typeface="Times New Roman" panose="02020603050405020304" pitchFamily="18" charset="0"/>
              </a:rPr>
              <a:t>maintaining high quality service</a:t>
            </a:r>
            <a:r>
              <a:rPr lang="en-GB" sz="5000" kern="0" dirty="0">
                <a:ea typeface="Times New Roman" panose="02020603050405020304" pitchFamily="18" charset="0"/>
                <a:cs typeface="Times New Roman" panose="02020603050405020304" pitchFamily="18" charset="0"/>
              </a:rPr>
              <a:t> from the pharmacy or in some cases managing risk. E,g:</a:t>
            </a:r>
            <a:endParaRPr lang="en-GB" sz="5000" kern="100" dirty="0">
              <a:ea typeface="Aptos" panose="020B0004020202020204" pitchFamily="34" charset="0"/>
              <a:cs typeface="Times New Roman" panose="02020603050405020304" pitchFamily="18" charset="0"/>
            </a:endParaRPr>
          </a:p>
          <a:p>
            <a:pPr algn="just">
              <a:lnSpc>
                <a:spcPct val="115000"/>
              </a:lnSpc>
              <a:spcAft>
                <a:spcPts val="800"/>
              </a:spcAft>
              <a:buSzPts val="1000"/>
              <a:buFont typeface="Wingdings" panose="05000000000000000000" pitchFamily="2" charset="2"/>
              <a:buChar char=""/>
              <a:tabLst>
                <a:tab pos="228600" algn="l"/>
              </a:tabLst>
            </a:pPr>
            <a:r>
              <a:rPr lang="en-GB" sz="5000" kern="0" dirty="0">
                <a:ea typeface="Times New Roman" panose="02020603050405020304" pitchFamily="18" charset="0"/>
                <a:cs typeface="Times New Roman" panose="02020603050405020304" pitchFamily="18" charset="0"/>
              </a:rPr>
              <a:t>the pharmacy to ensure that there is continuity of care e.g. a particular brand of medicine is supplied for a patient, allergies to particular excipients, medication is supplied with larger label fonts or in specific containers etc;</a:t>
            </a:r>
            <a:endParaRPr lang="en-GB" sz="5000" kern="100" dirty="0">
              <a:ea typeface="Aptos" panose="020B0004020202020204" pitchFamily="34" charset="0"/>
              <a:cs typeface="Times New Roman" panose="02020603050405020304" pitchFamily="18" charset="0"/>
            </a:endParaRPr>
          </a:p>
          <a:p>
            <a:pPr algn="just">
              <a:lnSpc>
                <a:spcPct val="115000"/>
              </a:lnSpc>
              <a:spcAft>
                <a:spcPts val="800"/>
              </a:spcAft>
              <a:buSzPts val="1000"/>
              <a:buFont typeface="Wingdings" panose="05000000000000000000" pitchFamily="2" charset="2"/>
              <a:buChar char=""/>
              <a:tabLst>
                <a:tab pos="228600" algn="l"/>
              </a:tabLst>
            </a:pPr>
            <a:r>
              <a:rPr lang="en-GB" sz="5000" kern="0" dirty="0">
                <a:ea typeface="Times New Roman" panose="02020603050405020304" pitchFamily="18" charset="0"/>
                <a:cs typeface="Times New Roman" panose="02020603050405020304" pitchFamily="18" charset="0"/>
              </a:rPr>
              <a:t>other pharmacists and staff to understand what </a:t>
            </a:r>
            <a:r>
              <a:rPr lang="en-GB" sz="5000" b="1" kern="0" dirty="0">
                <a:ea typeface="Times New Roman" panose="02020603050405020304" pitchFamily="18" charset="0"/>
                <a:cs typeface="Times New Roman" panose="02020603050405020304" pitchFamily="18" charset="0"/>
              </a:rPr>
              <a:t>you</a:t>
            </a:r>
            <a:r>
              <a:rPr lang="en-GB" sz="5000" kern="0" dirty="0">
                <a:ea typeface="Times New Roman" panose="02020603050405020304" pitchFamily="18" charset="0"/>
                <a:cs typeface="Times New Roman" panose="02020603050405020304" pitchFamily="18" charset="0"/>
              </a:rPr>
              <a:t> discussed with a patient at the time, if you are not working in the pharmacy the next time the patient comes in to the pharmacy; and</a:t>
            </a:r>
            <a:endParaRPr lang="en-GB" sz="5000" kern="100" dirty="0">
              <a:ea typeface="Aptos" panose="020B0004020202020204" pitchFamily="34" charset="0"/>
              <a:cs typeface="Times New Roman" panose="02020603050405020304" pitchFamily="18" charset="0"/>
            </a:endParaRPr>
          </a:p>
          <a:p>
            <a:pPr algn="just">
              <a:lnSpc>
                <a:spcPct val="115000"/>
              </a:lnSpc>
              <a:spcAft>
                <a:spcPts val="800"/>
              </a:spcAft>
              <a:buSzPts val="1000"/>
              <a:buFont typeface="Wingdings" panose="05000000000000000000" pitchFamily="2" charset="2"/>
              <a:buChar char=""/>
              <a:tabLst>
                <a:tab pos="228600" algn="l"/>
              </a:tabLst>
            </a:pPr>
            <a:r>
              <a:rPr lang="en-GB" sz="5000" kern="0" dirty="0">
                <a:ea typeface="Times New Roman" panose="02020603050405020304" pitchFamily="18" charset="0"/>
                <a:cs typeface="Times New Roman" panose="02020603050405020304" pitchFamily="18" charset="0"/>
              </a:rPr>
              <a:t>you to follow up on advice given or treatment recommended to enhance patient care particularly if you would want to double check that a patient had taken on board important advice.</a:t>
            </a:r>
            <a:endParaRPr lang="en-GB" sz="5000" kern="100" dirty="0">
              <a:ea typeface="Aptos" panose="020B000402020202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202072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5274EC-1028-55FD-FC06-054393FEF086}"/>
              </a:ext>
            </a:extLst>
          </p:cNvPr>
          <p:cNvSpPr>
            <a:spLocks noGrp="1"/>
          </p:cNvSpPr>
          <p:nvPr>
            <p:ph type="title"/>
          </p:nvPr>
        </p:nvSpPr>
        <p:spPr>
          <a:xfrm>
            <a:off x="1028699" y="294538"/>
            <a:ext cx="7421963" cy="1033669"/>
          </a:xfrm>
        </p:spPr>
        <p:txBody>
          <a:bodyPr>
            <a:normAutofit/>
          </a:bodyPr>
          <a:lstStyle/>
          <a:p>
            <a:r>
              <a:rPr lang="en-GB" sz="4800" b="1" dirty="0">
                <a:solidFill>
                  <a:srgbClr val="FFFFFF"/>
                </a:solidFill>
              </a:rPr>
              <a:t>NHS Approved Particulars </a:t>
            </a:r>
          </a:p>
        </p:txBody>
      </p:sp>
      <p:sp>
        <p:nvSpPr>
          <p:cNvPr id="3" name="Content Placeholder 2">
            <a:extLst>
              <a:ext uri="{FF2B5EF4-FFF2-40B4-BE49-F238E27FC236}">
                <a16:creationId xmlns:a16="http://schemas.microsoft.com/office/drawing/2014/main" id="{81552792-CEFC-F744-E174-D3197807313D}"/>
              </a:ext>
            </a:extLst>
          </p:cNvPr>
          <p:cNvSpPr>
            <a:spLocks noGrp="1"/>
          </p:cNvSpPr>
          <p:nvPr>
            <p:ph idx="1"/>
          </p:nvPr>
        </p:nvSpPr>
        <p:spPr>
          <a:xfrm>
            <a:off x="107502" y="1722008"/>
            <a:ext cx="8928991" cy="5267259"/>
          </a:xfrm>
        </p:spPr>
        <p:txBody>
          <a:bodyPr anchor="ctr">
            <a:normAutofit fontScale="47500" lnSpcReduction="20000"/>
          </a:bodyPr>
          <a:lstStyle/>
          <a:p>
            <a:pPr marL="0" indent="0">
              <a:buNone/>
            </a:pPr>
            <a:endParaRPr lang="en-GB" sz="1700" dirty="0">
              <a:hlinkClick r:id="rId2"/>
            </a:endParaRPr>
          </a:p>
          <a:p>
            <a:pPr marL="0" indent="0">
              <a:buNone/>
            </a:pPr>
            <a:endParaRPr lang="en-GB" sz="1700" dirty="0">
              <a:hlinkClick r:id="rId2"/>
            </a:endParaRPr>
          </a:p>
          <a:p>
            <a:pPr marL="0" indent="0">
              <a:buNone/>
            </a:pPr>
            <a:r>
              <a:rPr lang="en-GB" sz="4200" b="0" i="0" dirty="0">
                <a:solidFill>
                  <a:srgbClr val="202A30"/>
                </a:solidFill>
                <a:effectLst/>
                <a:highlight>
                  <a:srgbClr val="FFFFFF"/>
                </a:highlight>
              </a:rPr>
              <a:t>NHS England publishes approved particulars relating to the National Health Service (Pharmaceutical and Local Pharmaceutical Services) Regulations 2013, as amended. These approved particulars are available below. The date each requirement takes effect is set out in each approved particular.</a:t>
            </a:r>
          </a:p>
          <a:p>
            <a:pPr marL="0" indent="0">
              <a:buNone/>
            </a:pPr>
            <a:endParaRPr lang="en-GB" sz="4200" dirty="0">
              <a:hlinkClick r:id="rId2"/>
            </a:endParaRPr>
          </a:p>
          <a:p>
            <a:r>
              <a:rPr lang="en-GB" sz="3800" b="1" i="0" u="sng" dirty="0">
                <a:solidFill>
                  <a:srgbClr val="003087"/>
                </a:solidFill>
                <a:effectLst/>
                <a:highlight>
                  <a:srgbClr val="E8EDEE"/>
                </a:highlight>
                <a:hlinkClick r:id="rId3"/>
              </a:rPr>
              <a:t>Approved particulars - community pharmacy: notification of a temporary suspension or a likely temporary suspension</a:t>
            </a:r>
            <a:endParaRPr lang="en-GB" sz="3800" b="1" i="0" dirty="0">
              <a:solidFill>
                <a:srgbClr val="202A30"/>
              </a:solidFill>
              <a:effectLst/>
              <a:highlight>
                <a:srgbClr val="E8EDEE"/>
              </a:highlight>
            </a:endParaRPr>
          </a:p>
          <a:p>
            <a:endParaRPr lang="en-GB" sz="3800" dirty="0">
              <a:hlinkClick r:id="rId2"/>
            </a:endParaRPr>
          </a:p>
          <a:p>
            <a:r>
              <a:rPr lang="en-GB" sz="3800" b="1" i="0" u="sng" dirty="0">
                <a:solidFill>
                  <a:srgbClr val="003087"/>
                </a:solidFill>
                <a:effectLst/>
                <a:highlight>
                  <a:srgbClr val="E8EDEE"/>
                </a:highlight>
                <a:hlinkClick r:id="rId4"/>
              </a:rPr>
              <a:t>Approved particulars - community pharmacy: displaying notices regarding a temporary suspension</a:t>
            </a:r>
            <a:endParaRPr lang="en-GB" sz="3800" b="1" i="0" dirty="0">
              <a:solidFill>
                <a:srgbClr val="202A30"/>
              </a:solidFill>
              <a:effectLst/>
              <a:highlight>
                <a:srgbClr val="E8EDEE"/>
              </a:highlight>
            </a:endParaRPr>
          </a:p>
          <a:p>
            <a:endParaRPr lang="en-GB" sz="3800" dirty="0">
              <a:hlinkClick r:id="rId2"/>
            </a:endParaRPr>
          </a:p>
          <a:p>
            <a:r>
              <a:rPr lang="en-GB" sz="3800" b="1" i="0" u="sng" dirty="0">
                <a:solidFill>
                  <a:srgbClr val="003087"/>
                </a:solidFill>
                <a:effectLst/>
                <a:highlight>
                  <a:srgbClr val="E8EDEE"/>
                </a:highlight>
                <a:hlinkClick r:id="rId5"/>
              </a:rPr>
              <a:t>Approved particulars - Information Governance Programme</a:t>
            </a:r>
            <a:endParaRPr lang="en-GB" sz="3800" b="1" i="0" u="sng" dirty="0">
              <a:solidFill>
                <a:srgbClr val="003087"/>
              </a:solidFill>
              <a:effectLst/>
              <a:highlight>
                <a:srgbClr val="E8EDEE"/>
              </a:highlight>
            </a:endParaRPr>
          </a:p>
          <a:p>
            <a:endParaRPr lang="en-GB" sz="3800" b="1" u="sng" dirty="0">
              <a:solidFill>
                <a:srgbClr val="003087"/>
              </a:solidFill>
              <a:highlight>
                <a:srgbClr val="E8EDEE"/>
              </a:highlight>
            </a:endParaRPr>
          </a:p>
          <a:p>
            <a:r>
              <a:rPr lang="en-GB" sz="3800" b="1" i="0" u="sng" dirty="0">
                <a:solidFill>
                  <a:srgbClr val="003087"/>
                </a:solidFill>
                <a:effectLst/>
                <a:highlight>
                  <a:srgbClr val="E8EDEE"/>
                </a:highlight>
                <a:hlinkClick r:id="rId6"/>
              </a:rPr>
              <a:t>Approved particulars - pharmacy practice leaflet</a:t>
            </a:r>
            <a:endParaRPr lang="en-GB" sz="3800" b="1" i="0" dirty="0">
              <a:solidFill>
                <a:srgbClr val="202A30"/>
              </a:solidFill>
              <a:effectLst/>
              <a:highlight>
                <a:srgbClr val="E8EDEE"/>
              </a:highlight>
            </a:endParaRPr>
          </a:p>
          <a:p>
            <a:endParaRPr lang="en-GB" sz="3800" b="1" i="0" dirty="0">
              <a:solidFill>
                <a:srgbClr val="202A30"/>
              </a:solidFill>
              <a:effectLst/>
              <a:highlight>
                <a:srgbClr val="E8EDEE"/>
              </a:highlight>
            </a:endParaRPr>
          </a:p>
          <a:p>
            <a:r>
              <a:rPr lang="en-GB" sz="3800" b="1" i="0" u="sng" dirty="0">
                <a:solidFill>
                  <a:srgbClr val="003087"/>
                </a:solidFill>
                <a:effectLst/>
                <a:highlight>
                  <a:srgbClr val="E8EDEE"/>
                </a:highlight>
                <a:hlinkClick r:id="rId7"/>
              </a:rPr>
              <a:t>Approved Particulars - premises</a:t>
            </a:r>
            <a:endParaRPr lang="en-GB" sz="3800" b="1" i="0" dirty="0">
              <a:solidFill>
                <a:srgbClr val="202A30"/>
              </a:solidFill>
              <a:effectLst/>
              <a:highlight>
                <a:srgbClr val="E8EDEE"/>
              </a:highlight>
            </a:endParaRPr>
          </a:p>
          <a:p>
            <a:pPr marL="0" indent="0">
              <a:buNone/>
            </a:pPr>
            <a:endParaRPr lang="en-GB" sz="4200" dirty="0">
              <a:hlinkClick r:id="rId2"/>
            </a:endParaRPr>
          </a:p>
          <a:p>
            <a:pPr marL="0" indent="0">
              <a:buNone/>
            </a:pPr>
            <a:r>
              <a:rPr lang="en-GB" sz="4200" dirty="0">
                <a:hlinkClick r:id="rId2"/>
              </a:rPr>
              <a:t>https://cpe.org.uk/our-news/updated-incident-reporting-approved-particulars/</a:t>
            </a:r>
            <a:endParaRPr lang="en-GB" sz="1700" dirty="0"/>
          </a:p>
          <a:p>
            <a:endParaRPr lang="en-GB" sz="1700" dirty="0"/>
          </a:p>
          <a:p>
            <a:endParaRPr lang="en-GB" sz="1700" dirty="0"/>
          </a:p>
          <a:p>
            <a:endParaRPr lang="en-GB" sz="1700" dirty="0"/>
          </a:p>
          <a:p>
            <a:endParaRPr lang="en-GB" sz="1700" dirty="0"/>
          </a:p>
          <a:p>
            <a:endParaRPr lang="en-GB" sz="1700" dirty="0"/>
          </a:p>
          <a:p>
            <a:endParaRPr lang="en-GB" sz="1700" dirty="0"/>
          </a:p>
        </p:txBody>
      </p:sp>
    </p:spTree>
    <p:extLst>
      <p:ext uri="{BB962C8B-B14F-4D97-AF65-F5344CB8AC3E}">
        <p14:creationId xmlns:p14="http://schemas.microsoft.com/office/powerpoint/2010/main" val="1304334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C65AD4-53F8-E46C-6641-9882D313BF41}"/>
              </a:ext>
            </a:extLst>
          </p:cNvPr>
          <p:cNvSpPr>
            <a:spLocks noGrp="1"/>
          </p:cNvSpPr>
          <p:nvPr>
            <p:ph type="title"/>
          </p:nvPr>
        </p:nvSpPr>
        <p:spPr>
          <a:xfrm>
            <a:off x="1028699" y="294538"/>
            <a:ext cx="7421963" cy="1033669"/>
          </a:xfrm>
        </p:spPr>
        <p:txBody>
          <a:bodyPr>
            <a:normAutofit/>
          </a:bodyPr>
          <a:lstStyle/>
          <a:p>
            <a:r>
              <a:rPr lang="en-GB" b="1" dirty="0">
                <a:solidFill>
                  <a:srgbClr val="FFFFFF"/>
                </a:solidFill>
              </a:rPr>
              <a:t>Incident Reporting </a:t>
            </a:r>
          </a:p>
        </p:txBody>
      </p:sp>
      <p:sp>
        <p:nvSpPr>
          <p:cNvPr id="3" name="Content Placeholder 2">
            <a:extLst>
              <a:ext uri="{FF2B5EF4-FFF2-40B4-BE49-F238E27FC236}">
                <a16:creationId xmlns:a16="http://schemas.microsoft.com/office/drawing/2014/main" id="{B6DC43B5-3E57-4D3D-39FA-0747AE925CFC}"/>
              </a:ext>
            </a:extLst>
          </p:cNvPr>
          <p:cNvSpPr>
            <a:spLocks noGrp="1"/>
          </p:cNvSpPr>
          <p:nvPr>
            <p:ph idx="1"/>
          </p:nvPr>
        </p:nvSpPr>
        <p:spPr>
          <a:xfrm>
            <a:off x="179512" y="1622746"/>
            <a:ext cx="8871493" cy="5235254"/>
          </a:xfrm>
        </p:spPr>
        <p:txBody>
          <a:bodyPr anchor="ctr">
            <a:noAutofit/>
          </a:bodyPr>
          <a:lstStyle/>
          <a:p>
            <a:pPr marL="0" indent="0" algn="l">
              <a:buNone/>
            </a:pPr>
            <a:r>
              <a:rPr lang="en-GB" sz="1800" b="0" i="0" dirty="0">
                <a:effectLst/>
              </a:rPr>
              <a:t>The clinical governance requirements of the CPCF include </a:t>
            </a:r>
            <a:r>
              <a:rPr lang="en-GB" sz="1800" b="0" i="1" dirty="0">
                <a:effectLst/>
              </a:rPr>
              <a:t>an approved incident reporting system, together with arrangements for analysing and responding to critical incidents</a:t>
            </a:r>
            <a:r>
              <a:rPr lang="en-GB" sz="1800" b="0" i="0" dirty="0">
                <a:effectLst/>
              </a:rPr>
              <a:t>.</a:t>
            </a:r>
          </a:p>
          <a:p>
            <a:pPr marL="0" indent="0" algn="l">
              <a:buNone/>
            </a:pPr>
            <a:r>
              <a:rPr lang="en-GB" sz="1800" dirty="0"/>
              <a:t>Th</a:t>
            </a:r>
            <a:r>
              <a:rPr lang="en-GB" sz="1800" b="0" i="0" dirty="0">
                <a:effectLst/>
              </a:rPr>
              <a:t>e updated Incident </a:t>
            </a:r>
            <a:r>
              <a:rPr lang="en-GB" sz="1800" b="0" i="0" dirty="0">
                <a:effectLst/>
                <a:hlinkClick r:id="rId2"/>
              </a:rPr>
              <a:t>Reporting Approved Particulars </a:t>
            </a:r>
            <a:r>
              <a:rPr lang="en-GB" sz="1800" b="0" i="0" dirty="0">
                <a:effectLst/>
              </a:rPr>
              <a:t>confirm existing expectations and practice, Pharmacies must have a patient safety incident log for all incidents, which captures the information set out in the Approved Particulars.</a:t>
            </a:r>
          </a:p>
          <a:p>
            <a:pPr algn="l">
              <a:buFont typeface="Arial" panose="020B0604020202020204" pitchFamily="34" charset="0"/>
              <a:buChar char="•"/>
            </a:pPr>
            <a:r>
              <a:rPr lang="en-GB" sz="1800" b="0" i="0" dirty="0">
                <a:effectLst/>
              </a:rPr>
              <a:t>Pharmacies must report to the Learn from Patient Safety Events Service (LFPSE) relevant incidents (but not near misses) and when reporting use the defined levels of physical and psychological harm grades in LFPSE.</a:t>
            </a:r>
          </a:p>
          <a:p>
            <a:pPr algn="l">
              <a:buFont typeface="Arial" panose="020B0604020202020204" pitchFamily="34" charset="0"/>
              <a:buChar char="•"/>
            </a:pPr>
            <a:r>
              <a:rPr lang="en-GB" sz="1800" b="0" i="0" dirty="0">
                <a:effectLst/>
              </a:rPr>
              <a:t>Pharmacies must notify a referring external organisation of the incident with appropriate details, where the incident is related to a referral from that organisation,</a:t>
            </a:r>
          </a:p>
          <a:p>
            <a:pPr algn="l">
              <a:buFont typeface="Arial" panose="020B0604020202020204" pitchFamily="34" charset="0"/>
              <a:buChar char="•"/>
            </a:pPr>
            <a:r>
              <a:rPr lang="en-GB" sz="1800" b="0" i="0" dirty="0">
                <a:effectLst/>
              </a:rPr>
              <a:t>Only relevant staff  providing NHS services should be involved in patient incident analysis.</a:t>
            </a:r>
          </a:p>
          <a:p>
            <a:pPr algn="l">
              <a:buFont typeface="Arial" panose="020B0604020202020204" pitchFamily="34" charset="0"/>
              <a:buChar char="•"/>
            </a:pPr>
            <a:r>
              <a:rPr lang="en-GB" sz="1800" b="0" i="0" dirty="0">
                <a:effectLst/>
              </a:rPr>
              <a:t>The pharmacy owner must participate in any reasonable activities associated with patient safety incidents including engaging in review and root cause analysis where requested to do so by the relevant service commissioner, or other referring organisation where the incident is related to a referral from them.</a:t>
            </a:r>
          </a:p>
          <a:p>
            <a:pPr algn="l">
              <a:buFont typeface="Arial" panose="020B0604020202020204" pitchFamily="34" charset="0"/>
              <a:buChar char="•"/>
            </a:pPr>
            <a:r>
              <a:rPr lang="en-GB" sz="1800" b="0" i="0" dirty="0">
                <a:effectLst/>
              </a:rPr>
              <a:t>Pharmacies may report incidents anonymously if, e.g. the error could constitute a criminal offence, or as part of staff ‘whistleblowing’ in relation to unsafe dispensing practices.</a:t>
            </a:r>
            <a:endParaRPr lang="en-GB" sz="1800" dirty="0"/>
          </a:p>
        </p:txBody>
      </p:sp>
    </p:spTree>
    <p:extLst>
      <p:ext uri="{BB962C8B-B14F-4D97-AF65-F5344CB8AC3E}">
        <p14:creationId xmlns:p14="http://schemas.microsoft.com/office/powerpoint/2010/main" val="1378905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568952" cy="648072"/>
          </a:xfrm>
          <a:solidFill>
            <a:schemeClr val="tx2"/>
          </a:solidFill>
        </p:spPr>
        <p:txBody>
          <a:bodyPr>
            <a:noAutofit/>
          </a:bodyPr>
          <a:lstStyle/>
          <a:p>
            <a:r>
              <a:rPr lang="en-GB" sz="2400" b="1" dirty="0">
                <a:solidFill>
                  <a:schemeClr val="bg1"/>
                </a:solidFill>
              </a:rPr>
              <a:t>Question 3: Storage of Prescribed Drugs and </a:t>
            </a:r>
            <a:br>
              <a:rPr lang="en-GB" sz="2400" b="1" dirty="0">
                <a:solidFill>
                  <a:schemeClr val="bg1"/>
                </a:solidFill>
              </a:rPr>
            </a:br>
            <a:r>
              <a:rPr lang="en-GB" sz="2400" b="1" dirty="0">
                <a:solidFill>
                  <a:schemeClr val="bg1"/>
                </a:solidFill>
              </a:rPr>
              <a:t>Return of Unwanted Medicines</a:t>
            </a:r>
          </a:p>
        </p:txBody>
      </p:sp>
      <p:sp>
        <p:nvSpPr>
          <p:cNvPr id="3" name="Content Placeholder 2"/>
          <p:cNvSpPr>
            <a:spLocks noGrp="1"/>
          </p:cNvSpPr>
          <p:nvPr>
            <p:ph idx="1"/>
          </p:nvPr>
        </p:nvSpPr>
        <p:spPr>
          <a:xfrm>
            <a:off x="179512" y="1844824"/>
            <a:ext cx="8784976" cy="5141168"/>
          </a:xfrm>
        </p:spPr>
        <p:txBody>
          <a:bodyPr>
            <a:normAutofit lnSpcReduction="10000"/>
          </a:bodyPr>
          <a:lstStyle/>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r>
              <a:rPr lang="en-GB" sz="2100" dirty="0"/>
              <a:t>Your Waste managing agent is Essentia for S. London. (see the S. London LPC waste FAQ)</a:t>
            </a:r>
          </a:p>
          <a:p>
            <a:r>
              <a:rPr lang="en-GB" sz="2100" dirty="0"/>
              <a:t>Level 2 ideally the pharmacy should give an example of how they would advise safe storage of medicine at home </a:t>
            </a:r>
          </a:p>
          <a:p>
            <a:pPr lvl="1"/>
            <a:r>
              <a:rPr lang="en-GB" sz="2100" dirty="0"/>
              <a:t>i.e. to store your medicine in an area that is convenient but is also cool and dry – heat and humidity can damage medicines. </a:t>
            </a:r>
          </a:p>
          <a:p>
            <a:pPr lvl="1"/>
            <a:r>
              <a:rPr lang="en-GB" sz="2100" dirty="0"/>
              <a:t>Keep secure – out of the reach of children</a:t>
            </a:r>
          </a:p>
          <a:p>
            <a:pPr lvl="1"/>
            <a:r>
              <a:rPr lang="en-GB" sz="2100" dirty="0"/>
              <a:t>Keep refrigerated v i.e. vaccines, insulin </a:t>
            </a:r>
          </a:p>
          <a:p>
            <a:pPr marL="0" indent="0">
              <a:buNone/>
            </a:pPr>
            <a:r>
              <a:rPr lang="en-GB" sz="2100" dirty="0">
                <a:hlinkClick r:id="rId2"/>
              </a:rPr>
              <a:t>Community Pharmacy England Disposal of Unwanted waste </a:t>
            </a:r>
            <a:endParaRPr lang="en-GB" sz="2100" dirty="0"/>
          </a:p>
          <a:p>
            <a:pPr marL="0" indent="0">
              <a:buNone/>
            </a:pPr>
            <a:endParaRPr lang="en-GB" sz="21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836712"/>
            <a:ext cx="8229600" cy="2919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490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596" y="-6031"/>
            <a:ext cx="8229600" cy="432048"/>
          </a:xfrm>
          <a:solidFill>
            <a:schemeClr val="tx2"/>
          </a:solidFill>
        </p:spPr>
        <p:txBody>
          <a:bodyPr>
            <a:normAutofit fontScale="90000"/>
          </a:bodyPr>
          <a:lstStyle/>
          <a:p>
            <a:br>
              <a:rPr lang="en-GB" b="1" dirty="0">
                <a:solidFill>
                  <a:schemeClr val="bg1"/>
                </a:solidFill>
              </a:rPr>
            </a:br>
            <a:r>
              <a:rPr lang="en-GB" sz="3300" b="1" dirty="0">
                <a:solidFill>
                  <a:schemeClr val="bg1"/>
                </a:solidFill>
              </a:rPr>
              <a:t>Question 4: Repeat Dispensing </a:t>
            </a:r>
            <a:br>
              <a:rPr lang="en-GB" sz="3600" b="1" dirty="0">
                <a:solidFill>
                  <a:schemeClr val="bg1"/>
                </a:solidFill>
              </a:rPr>
            </a:br>
            <a:endParaRPr lang="en-GB" sz="3600" b="1" dirty="0">
              <a:solidFill>
                <a:schemeClr val="bg1"/>
              </a:solidFill>
            </a:endParaRPr>
          </a:p>
        </p:txBody>
      </p:sp>
      <p:sp>
        <p:nvSpPr>
          <p:cNvPr id="3" name="Content Placeholder 2"/>
          <p:cNvSpPr>
            <a:spLocks noGrp="1"/>
          </p:cNvSpPr>
          <p:nvPr>
            <p:ph idx="1"/>
          </p:nvPr>
        </p:nvSpPr>
        <p:spPr>
          <a:xfrm>
            <a:off x="287644" y="1052736"/>
            <a:ext cx="8964488" cy="6192688"/>
          </a:xfrm>
        </p:spPr>
        <p:txBody>
          <a:bodyPr>
            <a:normAutofit/>
          </a:bodyPr>
          <a:lstStyle/>
          <a:p>
            <a:endParaRPr lang="en-GB" dirty="0"/>
          </a:p>
          <a:p>
            <a:endParaRPr lang="en-GB" dirty="0"/>
          </a:p>
          <a:p>
            <a:endParaRPr lang="en-GB" dirty="0"/>
          </a:p>
          <a:p>
            <a:endParaRPr lang="en-GB" dirty="0"/>
          </a:p>
          <a:p>
            <a:pPr marL="0" indent="0">
              <a:spcAft>
                <a:spcPts val="800"/>
              </a:spcAft>
              <a:buNone/>
            </a:pPr>
            <a:r>
              <a:rPr lang="en-GB" sz="1800" kern="100" dirty="0">
                <a:effectLst/>
                <a:ea typeface="Aptos" panose="020B0004020202020204" pitchFamily="34" charset="0"/>
                <a:cs typeface="Times New Roman" panose="02020603050405020304" pitchFamily="18" charset="0"/>
              </a:rPr>
              <a:t>Terms of Service relating to repeat dispensing require pharmacies to keep and maintain records of clinically significant interventions in cases involving repeatable prescriptions.</a:t>
            </a:r>
          </a:p>
          <a:p>
            <a:pPr marL="342900" lvl="0" indent="-342900">
              <a:buFont typeface="Symbol" panose="05050102010706020507" pitchFamily="18" charset="2"/>
              <a:buChar char=""/>
            </a:pPr>
            <a:r>
              <a:rPr lang="en-GB" sz="1800" kern="100" dirty="0">
                <a:effectLst/>
                <a:ea typeface="Aptos" panose="020B0004020202020204" pitchFamily="34" charset="0"/>
                <a:cs typeface="Times New Roman" panose="02020603050405020304" pitchFamily="18" charset="0"/>
              </a:rPr>
              <a:t>the pharmacy has notified the prescriber that a supply of medicines or appliances have been refused. </a:t>
            </a:r>
          </a:p>
          <a:p>
            <a:pPr marL="342900" lvl="0" indent="-342900">
              <a:buFont typeface="Symbol" panose="05050102010706020507" pitchFamily="18" charset="2"/>
              <a:buChar char=""/>
            </a:pPr>
            <a:r>
              <a:rPr lang="en-GB" sz="1800" kern="100" dirty="0">
                <a:effectLst/>
                <a:ea typeface="Aptos" panose="020B0004020202020204" pitchFamily="34" charset="0"/>
                <a:cs typeface="Times New Roman" panose="02020603050405020304" pitchFamily="18" charset="0"/>
              </a:rPr>
              <a:t>the patient is referred back to prescriber for further advice if supply of medicines or appliances has been refused;  </a:t>
            </a:r>
          </a:p>
          <a:p>
            <a:pPr marL="342900" lvl="0" indent="-342900">
              <a:spcAft>
                <a:spcPts val="800"/>
              </a:spcAft>
              <a:buFont typeface="Symbol" panose="05050102010706020507" pitchFamily="18" charset="2"/>
              <a:buChar char=""/>
            </a:pPr>
            <a:r>
              <a:rPr lang="en-GB" sz="1800" kern="100" dirty="0">
                <a:effectLst/>
                <a:ea typeface="Aptos" panose="020B0004020202020204" pitchFamily="34" charset="0"/>
                <a:cs typeface="Times New Roman" panose="02020603050405020304" pitchFamily="18" charset="0"/>
              </a:rPr>
              <a:t>the pharmacy notifies the prescriber of any clinically significant issues arising in connection with the prescription. Further information and resources on repeat dispensing can be found on our Repeat dispensing page.  </a:t>
            </a:r>
          </a:p>
          <a:p>
            <a:pPr marL="0" indent="0">
              <a:buNone/>
            </a:pPr>
            <a:r>
              <a:rPr lang="en-GB" sz="1800" dirty="0">
                <a:hlinkClick r:id="rId2"/>
              </a:rPr>
              <a:t>Community Pharmacy England RD and ERD</a:t>
            </a:r>
            <a:endParaRPr lang="en-GB" sz="18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12" y="519724"/>
            <a:ext cx="8484168" cy="2934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7261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E3D80E-4CC8-8E25-72BC-C7AFD80563FF}"/>
              </a:ext>
            </a:extLst>
          </p:cNvPr>
          <p:cNvSpPr>
            <a:spLocks noGrp="1"/>
          </p:cNvSpPr>
          <p:nvPr>
            <p:ph idx="1"/>
          </p:nvPr>
        </p:nvSpPr>
        <p:spPr>
          <a:xfrm>
            <a:off x="107504" y="764704"/>
            <a:ext cx="8856984" cy="5688632"/>
          </a:xfrm>
        </p:spPr>
        <p:txBody>
          <a:bodyPr>
            <a:normAutofit/>
          </a:bodyPr>
          <a:lstStyle/>
          <a:p>
            <a:r>
              <a:rPr lang="en-GB" sz="2200" dirty="0"/>
              <a:t>Training  may be provided in house by some of the larger pharmacies or through the  Centre for Pharmacy Postgraduate Education (CPPE)</a:t>
            </a:r>
          </a:p>
          <a:p>
            <a:r>
              <a:rPr lang="en-GB" sz="2200" dirty="0"/>
              <a:t>Repeat dispensing (RD) means 'batch prescriptions', i.e. NHS repeatable prescriptions. </a:t>
            </a:r>
          </a:p>
          <a:p>
            <a:r>
              <a:rPr lang="en-GB" sz="2200" dirty="0"/>
              <a:t>Uptake of NHS RD varies across GP practices- Feedback what the level of RD uptake is with Local GPs . </a:t>
            </a:r>
          </a:p>
          <a:p>
            <a:r>
              <a:rPr lang="en-GB" sz="2200" dirty="0"/>
              <a:t>The pharmacist and team should be able to state what required to be done for if an RD prescription is presented irrespective of the uptake in the local area. Do your staff understand the process ?</a:t>
            </a:r>
          </a:p>
          <a:p>
            <a:r>
              <a:rPr lang="en-GB" sz="2200" dirty="0"/>
              <a:t>RD is not the same as repeat ordering.</a:t>
            </a:r>
          </a:p>
          <a:p>
            <a:pPr marL="0" indent="0">
              <a:buNone/>
            </a:pPr>
            <a:endParaRPr lang="en-GB" sz="2200" dirty="0"/>
          </a:p>
          <a:p>
            <a:pPr marL="0" indent="0">
              <a:buNone/>
            </a:pPr>
            <a:r>
              <a:rPr lang="en-GB" sz="1600" dirty="0">
                <a:hlinkClick r:id="rId2"/>
              </a:rPr>
              <a:t>https://www.psnc.org.uk/wp-content/uploads/2013/07/service20spec20es22020repeat20dispensing20_v1201020oct2004_.pdf</a:t>
            </a:r>
            <a:endParaRPr lang="en-GB" sz="1600" dirty="0"/>
          </a:p>
          <a:p>
            <a:pPr marL="0" indent="0">
              <a:buNone/>
            </a:pPr>
            <a:endParaRPr lang="en-GB" sz="1800" dirty="0">
              <a:hlinkClick r:id="rId3"/>
            </a:endParaRPr>
          </a:p>
          <a:p>
            <a:pPr marL="0" indent="0">
              <a:buNone/>
            </a:pPr>
            <a:r>
              <a:rPr lang="en-GB" sz="1800" dirty="0">
                <a:hlinkClick r:id="rId3"/>
              </a:rPr>
              <a:t>https://cpe.org.uk/national-pharmacy-services/essential-services/repeat-dispensing/</a:t>
            </a:r>
            <a:endParaRPr lang="en-GB" sz="1800" dirty="0"/>
          </a:p>
          <a:p>
            <a:pPr marL="0" indent="0">
              <a:buNone/>
            </a:pPr>
            <a:endParaRPr lang="en-GB" sz="1800" dirty="0"/>
          </a:p>
          <a:p>
            <a:pPr marL="0" indent="0">
              <a:buNone/>
            </a:pPr>
            <a:endParaRPr lang="en-GB" sz="2800" dirty="0"/>
          </a:p>
          <a:p>
            <a:endParaRPr lang="en-GB" dirty="0"/>
          </a:p>
          <a:p>
            <a:endParaRPr lang="en-GB" dirty="0"/>
          </a:p>
          <a:p>
            <a:endParaRPr lang="en-GB" dirty="0"/>
          </a:p>
        </p:txBody>
      </p:sp>
      <p:sp>
        <p:nvSpPr>
          <p:cNvPr id="4" name="Title 1">
            <a:extLst>
              <a:ext uri="{FF2B5EF4-FFF2-40B4-BE49-F238E27FC236}">
                <a16:creationId xmlns:a16="http://schemas.microsoft.com/office/drawing/2014/main" id="{4F987BCA-E8E1-0B9E-76DD-1EAEC2692A94}"/>
              </a:ext>
            </a:extLst>
          </p:cNvPr>
          <p:cNvSpPr txBox="1">
            <a:spLocks/>
          </p:cNvSpPr>
          <p:nvPr/>
        </p:nvSpPr>
        <p:spPr>
          <a:xfrm>
            <a:off x="537929" y="116632"/>
            <a:ext cx="8229600" cy="562074"/>
          </a:xfrm>
          <a:prstGeom prst="rect">
            <a:avLst/>
          </a:prstGeom>
          <a:solidFill>
            <a:schemeClr val="tx2"/>
          </a:solidFill>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GB" sz="11200" b="1" dirty="0">
                <a:solidFill>
                  <a:schemeClr val="bg1"/>
                </a:solidFill>
              </a:rPr>
            </a:br>
            <a:r>
              <a:rPr lang="en-GB" sz="11200" b="1" dirty="0">
                <a:solidFill>
                  <a:schemeClr val="bg1"/>
                </a:solidFill>
              </a:rPr>
              <a:t>Question 4: Repeat Dispensing </a:t>
            </a:r>
            <a:br>
              <a:rPr lang="en-GB" sz="11200" b="1" dirty="0">
                <a:solidFill>
                  <a:schemeClr val="bg1"/>
                </a:solidFill>
              </a:rPr>
            </a:br>
            <a:endParaRPr lang="en-GB" sz="11200" b="1" dirty="0">
              <a:solidFill>
                <a:schemeClr val="bg1"/>
              </a:solidFill>
            </a:endParaRPr>
          </a:p>
        </p:txBody>
      </p:sp>
    </p:spTree>
    <p:extLst>
      <p:ext uri="{BB962C8B-B14F-4D97-AF65-F5344CB8AC3E}">
        <p14:creationId xmlns:p14="http://schemas.microsoft.com/office/powerpoint/2010/main" val="2670713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92" y="0"/>
            <a:ext cx="8229600" cy="562074"/>
          </a:xfrm>
          <a:solidFill>
            <a:schemeClr val="tx2"/>
          </a:solidFill>
        </p:spPr>
        <p:txBody>
          <a:bodyPr>
            <a:normAutofit fontScale="90000"/>
          </a:bodyPr>
          <a:lstStyle/>
          <a:p>
            <a:br>
              <a:rPr lang="en-GB" sz="3200" b="1" dirty="0">
                <a:solidFill>
                  <a:schemeClr val="bg1"/>
                </a:solidFill>
              </a:rPr>
            </a:br>
            <a:r>
              <a:rPr lang="en-GB" sz="3200" b="1" dirty="0">
                <a:solidFill>
                  <a:schemeClr val="bg1"/>
                </a:solidFill>
              </a:rPr>
              <a:t>Question 6: Prescription Based Interventions </a:t>
            </a:r>
            <a:br>
              <a:rPr lang="en-GB" sz="3200" dirty="0"/>
            </a:br>
            <a:endParaRPr lang="en-GB" sz="3200" dirty="0"/>
          </a:p>
        </p:txBody>
      </p:sp>
      <p:sp>
        <p:nvSpPr>
          <p:cNvPr id="3" name="Content Placeholder 2"/>
          <p:cNvSpPr>
            <a:spLocks noGrp="1"/>
          </p:cNvSpPr>
          <p:nvPr>
            <p:ph idx="1"/>
          </p:nvPr>
        </p:nvSpPr>
        <p:spPr>
          <a:xfrm>
            <a:off x="107504" y="562074"/>
            <a:ext cx="8928992" cy="6179294"/>
          </a:xfrm>
        </p:spPr>
        <p:txBody>
          <a:bodyPr>
            <a:noAutofit/>
          </a:bodyPr>
          <a:lstStyle/>
          <a:p>
            <a:pPr marL="0" indent="0" algn="l">
              <a:buNone/>
            </a:pPr>
            <a:r>
              <a:rPr lang="en-GB" sz="1800" b="1" i="0" u="none" strike="noStrike" baseline="0" dirty="0"/>
              <a:t>When appropriate we provide advice to people presenting prescriptions who :</a:t>
            </a:r>
          </a:p>
          <a:p>
            <a:pPr algn="l"/>
            <a:r>
              <a:rPr lang="en-GB" sz="1800" i="0" u="none" strike="noStrike" baseline="0" dirty="0"/>
              <a:t>have diabetes</a:t>
            </a:r>
          </a:p>
          <a:p>
            <a:pPr algn="l"/>
            <a:r>
              <a:rPr lang="en-GB" sz="1800" i="0" u="none" strike="noStrike" baseline="0" dirty="0"/>
              <a:t>are at risk of CHD (especially those with high blood pressure)</a:t>
            </a:r>
          </a:p>
          <a:p>
            <a:pPr algn="l"/>
            <a:r>
              <a:rPr lang="en-GB" sz="1800" i="0" u="none" strike="noStrike" baseline="0" dirty="0"/>
              <a:t>smoke or are overweight</a:t>
            </a:r>
          </a:p>
          <a:p>
            <a:pPr marL="0" indent="0" algn="l">
              <a:buNone/>
            </a:pPr>
            <a:r>
              <a:rPr lang="en-GB" sz="1800" i="0" u="none" strike="noStrike" baseline="0" dirty="0"/>
              <a:t>The aim of increasing the person's knowledge and understanding of the health</a:t>
            </a:r>
          </a:p>
          <a:p>
            <a:pPr marL="0" indent="0" algn="l">
              <a:buNone/>
            </a:pPr>
            <a:r>
              <a:rPr lang="en-GB" sz="1800" i="0" u="none" strike="noStrike" baseline="0" dirty="0"/>
              <a:t>issues which are relevant to that person's personal circumstances by:</a:t>
            </a: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r>
              <a:rPr lang="en-GB" sz="1800" dirty="0"/>
              <a:t>This is to show the value Community Pharmacy  increasing patient’s the person's knowledge and understanding of the health issues  i.e. LTC’s -leaflet stands,  </a:t>
            </a:r>
          </a:p>
          <a:p>
            <a:pPr marL="0" indent="0">
              <a:buNone/>
            </a:pPr>
            <a:r>
              <a:rPr lang="en-GB" sz="1800" dirty="0">
                <a:hlinkClick r:id="rId2"/>
              </a:rPr>
              <a:t>Community Pharmacy England Public Health lifestyles </a:t>
            </a:r>
            <a:endParaRPr lang="en-GB" sz="18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92" y="2708920"/>
            <a:ext cx="7503276" cy="2887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4209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4082"/>
          </a:xfrm>
          <a:solidFill>
            <a:schemeClr val="tx2"/>
          </a:solidFill>
        </p:spPr>
        <p:txBody>
          <a:bodyPr>
            <a:noAutofit/>
          </a:bodyPr>
          <a:lstStyle/>
          <a:p>
            <a:br>
              <a:rPr lang="en-GB" sz="3200" b="1" dirty="0">
                <a:solidFill>
                  <a:schemeClr val="bg1"/>
                </a:solidFill>
              </a:rPr>
            </a:br>
            <a:r>
              <a:rPr lang="en-GB" sz="3200" b="1" dirty="0">
                <a:solidFill>
                  <a:schemeClr val="bg1"/>
                </a:solidFill>
              </a:rPr>
              <a:t>Question 7: Signposting</a:t>
            </a:r>
            <a:br>
              <a:rPr lang="en-GB" sz="3200" dirty="0"/>
            </a:br>
            <a:endParaRPr lang="en-GB" sz="3200" dirty="0"/>
          </a:p>
        </p:txBody>
      </p:sp>
      <p:sp>
        <p:nvSpPr>
          <p:cNvPr id="3" name="Content Placeholder 2"/>
          <p:cNvSpPr>
            <a:spLocks noGrp="1"/>
          </p:cNvSpPr>
          <p:nvPr>
            <p:ph idx="1"/>
          </p:nvPr>
        </p:nvSpPr>
        <p:spPr>
          <a:xfrm>
            <a:off x="0" y="4316512"/>
            <a:ext cx="9144000" cy="2424856"/>
          </a:xfrm>
        </p:spPr>
        <p:txBody>
          <a:bodyPr>
            <a:normAutofit fontScale="92500" lnSpcReduction="10000"/>
          </a:bodyPr>
          <a:lstStyle/>
          <a:p>
            <a:r>
              <a:rPr lang="en-GB" sz="2200" dirty="0"/>
              <a:t>Community pharmacies play a major role signposting patients to health &amp; social care.</a:t>
            </a:r>
          </a:p>
          <a:p>
            <a:r>
              <a:rPr lang="en-GB" sz="2200" dirty="0"/>
              <a:t>NHS England advised that </a:t>
            </a:r>
            <a:r>
              <a:rPr lang="en-GB" sz="2200" b="1" dirty="0"/>
              <a:t>NHS website, NHS E. ICS and Local authority websites  should be used.</a:t>
            </a:r>
          </a:p>
          <a:p>
            <a:r>
              <a:rPr lang="en-GB" sz="2200" dirty="0"/>
              <a:t>Highlight the important contribution Community Pharmacies can make to this area. </a:t>
            </a:r>
          </a:p>
          <a:p>
            <a:r>
              <a:rPr lang="en-GB" sz="2200" dirty="0"/>
              <a:t>(The former PCT signposting folders   are out of date ).</a:t>
            </a:r>
          </a:p>
          <a:p>
            <a:pPr marL="0" indent="0">
              <a:buNone/>
            </a:pPr>
            <a:r>
              <a:rPr lang="en-GB" sz="2200" dirty="0">
                <a:hlinkClick r:id="rId2"/>
              </a:rPr>
              <a:t>Community Pharmacy England – Signposting </a:t>
            </a:r>
            <a:endParaRPr lang="en-GB" sz="2200" dirty="0"/>
          </a:p>
          <a:p>
            <a:endParaRPr lang="en-GB" sz="20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75" y="736475"/>
            <a:ext cx="8870950" cy="347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2849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4082"/>
          </a:xfrm>
          <a:solidFill>
            <a:schemeClr val="tx2"/>
          </a:solidFill>
        </p:spPr>
        <p:txBody>
          <a:bodyPr>
            <a:noAutofit/>
          </a:bodyPr>
          <a:lstStyle/>
          <a:p>
            <a:br>
              <a:rPr lang="en-GB" sz="3200" b="1" dirty="0">
                <a:solidFill>
                  <a:schemeClr val="bg1"/>
                </a:solidFill>
              </a:rPr>
            </a:br>
            <a:r>
              <a:rPr lang="en-GB" sz="3200" b="1" dirty="0">
                <a:solidFill>
                  <a:schemeClr val="bg1"/>
                </a:solidFill>
              </a:rPr>
              <a:t>Question 7: Signposting (not exhaustive ) </a:t>
            </a:r>
            <a:br>
              <a:rPr lang="en-GB" sz="3200" dirty="0"/>
            </a:br>
            <a:endParaRPr lang="en-GB" sz="3200" dirty="0"/>
          </a:p>
        </p:txBody>
      </p:sp>
      <p:sp>
        <p:nvSpPr>
          <p:cNvPr id="3" name="Content Placeholder 2"/>
          <p:cNvSpPr>
            <a:spLocks noGrp="1"/>
          </p:cNvSpPr>
          <p:nvPr>
            <p:ph idx="1"/>
          </p:nvPr>
        </p:nvSpPr>
        <p:spPr>
          <a:xfrm>
            <a:off x="0" y="623301"/>
            <a:ext cx="4608512" cy="5904656"/>
          </a:xfrm>
        </p:spPr>
        <p:txBody>
          <a:bodyPr>
            <a:noAutofit/>
          </a:bodyPr>
          <a:lstStyle/>
          <a:p>
            <a:r>
              <a:rPr lang="en-GB" sz="2400" dirty="0">
                <a:hlinkClick r:id="rId2"/>
              </a:rPr>
              <a:t>SW London ICS </a:t>
            </a:r>
            <a:r>
              <a:rPr lang="en-GB" sz="2400" dirty="0"/>
              <a:t> </a:t>
            </a:r>
          </a:p>
          <a:p>
            <a:r>
              <a:rPr lang="en-GB" sz="2400" dirty="0">
                <a:hlinkClick r:id="rId3"/>
              </a:rPr>
              <a:t>SW London Places </a:t>
            </a:r>
            <a:endParaRPr lang="en-GB" sz="2400" dirty="0"/>
          </a:p>
          <a:p>
            <a:r>
              <a:rPr lang="en-GB" sz="2400" dirty="0">
                <a:hlinkClick r:id="rId4"/>
              </a:rPr>
              <a:t>SW London ICS – find services </a:t>
            </a:r>
            <a:endParaRPr lang="en-GB" sz="2400" dirty="0"/>
          </a:p>
          <a:p>
            <a:endParaRPr lang="en-GB" sz="2400" dirty="0">
              <a:hlinkClick r:id="rId5"/>
            </a:endParaRPr>
          </a:p>
          <a:p>
            <a:r>
              <a:rPr lang="en-GB" sz="2400" dirty="0">
                <a:hlinkClick r:id="rId5"/>
              </a:rPr>
              <a:t>Croydon Council – Health &amp; Wellbeing  </a:t>
            </a:r>
            <a:endParaRPr lang="en-GB" sz="2400" dirty="0"/>
          </a:p>
          <a:p>
            <a:r>
              <a:rPr lang="en-GB" sz="2400" dirty="0">
                <a:hlinkClick r:id="rId6"/>
              </a:rPr>
              <a:t>Kingston Council –Health &amp; Wellbeing  </a:t>
            </a:r>
            <a:endParaRPr lang="en-GB" sz="2400" dirty="0"/>
          </a:p>
          <a:p>
            <a:r>
              <a:rPr lang="en-GB" sz="2400" dirty="0">
                <a:hlinkClick r:id="rId7"/>
              </a:rPr>
              <a:t>Richmond Council – Public Health </a:t>
            </a:r>
            <a:endParaRPr lang="en-GB" sz="2400" dirty="0"/>
          </a:p>
          <a:p>
            <a:r>
              <a:rPr lang="en-GB" sz="2400" dirty="0">
                <a:hlinkClick r:id="rId8"/>
              </a:rPr>
              <a:t>Merton Council- Better Health </a:t>
            </a:r>
            <a:endParaRPr lang="en-GB" sz="2400" dirty="0"/>
          </a:p>
          <a:p>
            <a:r>
              <a:rPr lang="en-GB" sz="2400" dirty="0">
                <a:hlinkClick r:id="rId9"/>
              </a:rPr>
              <a:t>Sutton Council Health </a:t>
            </a:r>
            <a:endParaRPr lang="en-GB" sz="2400" dirty="0"/>
          </a:p>
          <a:p>
            <a:r>
              <a:rPr lang="en-GB" sz="2400" dirty="0">
                <a:hlinkClick r:id="rId10"/>
              </a:rPr>
              <a:t>Wandsworth Local Authority Public Health</a:t>
            </a:r>
            <a:endParaRPr lang="en-GB" sz="2400" dirty="0"/>
          </a:p>
        </p:txBody>
      </p:sp>
      <p:sp>
        <p:nvSpPr>
          <p:cNvPr id="4" name="Content Placeholder 2">
            <a:extLst>
              <a:ext uri="{FF2B5EF4-FFF2-40B4-BE49-F238E27FC236}">
                <a16:creationId xmlns:a16="http://schemas.microsoft.com/office/drawing/2014/main" id="{EEA1419E-39D6-B5A4-C267-3E6BA4A854A1}"/>
              </a:ext>
            </a:extLst>
          </p:cNvPr>
          <p:cNvSpPr txBox="1">
            <a:spLocks/>
          </p:cNvSpPr>
          <p:nvPr/>
        </p:nvSpPr>
        <p:spPr>
          <a:xfrm>
            <a:off x="4940589" y="836712"/>
            <a:ext cx="3736817" cy="602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2400" dirty="0">
              <a:hlinkClick r:id="rId11"/>
            </a:endParaRPr>
          </a:p>
          <a:p>
            <a:pPr marL="0" indent="0">
              <a:buNone/>
            </a:pPr>
            <a:endParaRPr lang="en-GB" sz="2400" dirty="0">
              <a:hlinkClick r:id="rId11"/>
            </a:endParaRPr>
          </a:p>
          <a:p>
            <a:pPr marL="0" indent="0">
              <a:buNone/>
            </a:pPr>
            <a:r>
              <a:rPr lang="en-GB" sz="2400" dirty="0">
                <a:hlinkClick r:id="rId12"/>
              </a:rPr>
              <a:t>NHS website</a:t>
            </a:r>
            <a:r>
              <a:rPr lang="en-GB" sz="2400" dirty="0"/>
              <a:t>,  </a:t>
            </a:r>
          </a:p>
          <a:p>
            <a:pPr marL="0" indent="0">
              <a:buNone/>
            </a:pPr>
            <a:r>
              <a:rPr lang="en-GB" sz="2400" dirty="0">
                <a:hlinkClick r:id="rId11"/>
              </a:rPr>
              <a:t>Asthma &amp; Lung UK </a:t>
            </a:r>
          </a:p>
          <a:p>
            <a:pPr marL="0" indent="0">
              <a:buNone/>
            </a:pPr>
            <a:r>
              <a:rPr lang="en-GB" sz="2400" dirty="0">
                <a:hlinkClick r:id="rId13"/>
              </a:rPr>
              <a:t>Diabetes UK </a:t>
            </a:r>
            <a:endParaRPr lang="en-GB" sz="2400" dirty="0"/>
          </a:p>
          <a:p>
            <a:pPr marL="0" indent="0">
              <a:buNone/>
            </a:pPr>
            <a:r>
              <a:rPr lang="en-GB" sz="2400" dirty="0">
                <a:hlinkClick r:id="rId14"/>
              </a:rPr>
              <a:t>Epilepsy Society </a:t>
            </a:r>
            <a:endParaRPr lang="en-GB" sz="2400" dirty="0"/>
          </a:p>
          <a:p>
            <a:pPr marL="0" indent="0">
              <a:buNone/>
            </a:pPr>
            <a:r>
              <a:rPr lang="en-GB" sz="2400" dirty="0">
                <a:hlinkClick r:id="rId15"/>
              </a:rPr>
              <a:t>Macmillan Cancer Support</a:t>
            </a:r>
            <a:endParaRPr lang="en-GB" sz="2400" dirty="0"/>
          </a:p>
          <a:p>
            <a:pPr marL="0" indent="0">
              <a:buNone/>
            </a:pPr>
            <a:r>
              <a:rPr lang="en-GB" sz="2400" dirty="0">
                <a:hlinkClick r:id="rId16"/>
              </a:rPr>
              <a:t>British Heart Foundation  </a:t>
            </a:r>
            <a:endParaRPr lang="en-GB" sz="2400" dirty="0"/>
          </a:p>
        </p:txBody>
      </p:sp>
    </p:spTree>
    <p:extLst>
      <p:ext uri="{BB962C8B-B14F-4D97-AF65-F5344CB8AC3E}">
        <p14:creationId xmlns:p14="http://schemas.microsoft.com/office/powerpoint/2010/main" val="631848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776"/>
            <a:ext cx="8229600" cy="634082"/>
          </a:xfrm>
          <a:solidFill>
            <a:schemeClr val="tx2"/>
          </a:solidFill>
        </p:spPr>
        <p:txBody>
          <a:bodyPr>
            <a:normAutofit fontScale="90000"/>
          </a:bodyPr>
          <a:lstStyle/>
          <a:p>
            <a:br>
              <a:rPr lang="en-GB" sz="2800" dirty="0"/>
            </a:br>
            <a:r>
              <a:rPr lang="en-GB" sz="2800" b="1" dirty="0">
                <a:solidFill>
                  <a:schemeClr val="bg1"/>
                </a:solidFill>
              </a:rPr>
              <a:t>Question 8: Clinical Governance - Risk Management </a:t>
            </a:r>
            <a:br>
              <a:rPr lang="en-GB" sz="2800" dirty="0"/>
            </a:br>
            <a:endParaRPr lang="en-GB" sz="2800" dirty="0"/>
          </a:p>
        </p:txBody>
      </p:sp>
      <p:sp>
        <p:nvSpPr>
          <p:cNvPr id="3" name="Content Placeholder 2"/>
          <p:cNvSpPr>
            <a:spLocks noGrp="1"/>
          </p:cNvSpPr>
          <p:nvPr>
            <p:ph idx="1"/>
          </p:nvPr>
        </p:nvSpPr>
        <p:spPr>
          <a:xfrm>
            <a:off x="107504" y="4082447"/>
            <a:ext cx="8928992" cy="2695777"/>
          </a:xfrm>
        </p:spPr>
        <p:txBody>
          <a:bodyPr>
            <a:normAutofit fontScale="25000" lnSpcReduction="20000"/>
          </a:bodyPr>
          <a:lstStyle/>
          <a:p>
            <a:pPr marL="0" indent="0">
              <a:buNone/>
            </a:pPr>
            <a:r>
              <a:rPr lang="en-GB" sz="8000" u="sng" dirty="0">
                <a:cs typeface="Arial" panose="020B0604020202020204" pitchFamily="34" charset="0"/>
                <a:hlinkClick r:id="rId2"/>
              </a:rPr>
              <a:t>NHS approved particulars </a:t>
            </a:r>
            <a:r>
              <a:rPr lang="en-GB" sz="8000" dirty="0">
                <a:cs typeface="Arial" panose="020B0604020202020204" pitchFamily="34" charset="0"/>
              </a:rPr>
              <a:t>associated with clinical governance requirements for community pharmacies -IG, practice leaflet, patient satisfaction survey and premises.   </a:t>
            </a:r>
            <a:r>
              <a:rPr lang="en-GB" sz="8000" dirty="0">
                <a:cs typeface="Arial" panose="020B0604020202020204" pitchFamily="34" charset="0"/>
                <a:hlinkClick r:id="rId2"/>
              </a:rPr>
              <a:t>https://www.england.nhs.uk/publication/approved-particulars/</a:t>
            </a:r>
            <a:endParaRPr lang="en-GB" sz="8000" dirty="0">
              <a:cs typeface="Arial" panose="020B0604020202020204" pitchFamily="34" charset="0"/>
            </a:endParaRPr>
          </a:p>
          <a:p>
            <a:pPr marL="0" indent="0">
              <a:buNone/>
            </a:pPr>
            <a:endParaRPr lang="en-GB" sz="8000" dirty="0">
              <a:cs typeface="Arial" panose="020B0604020202020204" pitchFamily="34" charset="0"/>
            </a:endParaRPr>
          </a:p>
          <a:p>
            <a:pPr marL="0" indent="0">
              <a:buNone/>
            </a:pPr>
            <a:r>
              <a:rPr lang="en-GB" sz="8000" dirty="0">
                <a:cs typeface="Arial" panose="020B0604020202020204" pitchFamily="34" charset="0"/>
              </a:rPr>
              <a:t>The Pharmacist must demonstrate what happens when a patient safety incidents occurs in the pharmacy i.e. reporting , team learning , root cause analysis.  </a:t>
            </a:r>
            <a:r>
              <a:rPr lang="en-GB" sz="8000" b="1" dirty="0">
                <a:cs typeface="Arial" panose="020B0604020202020204" pitchFamily="34" charset="0"/>
              </a:rPr>
              <a:t>Stresses the importance of assurance, and the measure of a good pharmacy - analyses and learns from an incidents</a:t>
            </a:r>
            <a:r>
              <a:rPr lang="en-GB" sz="8000" b="1" dirty="0"/>
              <a:t>.  </a:t>
            </a:r>
          </a:p>
          <a:p>
            <a:pPr marL="0" indent="0">
              <a:buNone/>
            </a:pPr>
            <a:endParaRPr lang="en-GB" sz="8000" dirty="0">
              <a:hlinkClick r:id="rId3"/>
            </a:endParaRPr>
          </a:p>
          <a:p>
            <a:pPr marL="0" indent="0">
              <a:buNone/>
            </a:pPr>
            <a:r>
              <a:rPr lang="en-GB" sz="8000" dirty="0">
                <a:hlinkClick r:id="rId3"/>
              </a:rPr>
              <a:t>Community Pharmacy England –Clinical Governance </a:t>
            </a:r>
            <a:endParaRPr lang="en-GB" sz="8000" dirty="0"/>
          </a:p>
          <a:p>
            <a:pPr marL="0" indent="0">
              <a:buNone/>
            </a:pPr>
            <a:endParaRPr lang="en-GB" sz="2500" dirty="0">
              <a:hlinkClick r:id="rId4"/>
            </a:endParaRPr>
          </a:p>
          <a:p>
            <a:pPr marL="0" indent="0">
              <a:buNone/>
            </a:pPr>
            <a:endParaRPr lang="en-GB" sz="2500" dirty="0"/>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367" y="620688"/>
            <a:ext cx="8449890" cy="3475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34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1CE96D-3F36-4393-1063-A21BEB3D9B51}"/>
              </a:ext>
            </a:extLst>
          </p:cNvPr>
          <p:cNvSpPr>
            <a:spLocks noGrp="1"/>
          </p:cNvSpPr>
          <p:nvPr>
            <p:ph type="title"/>
          </p:nvPr>
        </p:nvSpPr>
        <p:spPr>
          <a:xfrm>
            <a:off x="1028699" y="294538"/>
            <a:ext cx="7421963" cy="1033669"/>
          </a:xfrm>
        </p:spPr>
        <p:txBody>
          <a:bodyPr>
            <a:normAutofit/>
          </a:bodyPr>
          <a:lstStyle/>
          <a:p>
            <a:pPr>
              <a:lnSpc>
                <a:spcPct val="90000"/>
              </a:lnSpc>
            </a:pPr>
            <a:r>
              <a:rPr lang="en-GB" sz="3200" dirty="0">
                <a:solidFill>
                  <a:srgbClr val="FFFFFF"/>
                </a:solidFill>
              </a:rPr>
              <a:t> </a:t>
            </a:r>
            <a:r>
              <a:rPr lang="en-GB" dirty="0">
                <a:solidFill>
                  <a:srgbClr val="FFFFFF"/>
                </a:solidFill>
              </a:rPr>
              <a:t>Acknowledgements </a:t>
            </a:r>
          </a:p>
        </p:txBody>
      </p:sp>
      <p:sp>
        <p:nvSpPr>
          <p:cNvPr id="3" name="Content Placeholder 2">
            <a:extLst>
              <a:ext uri="{FF2B5EF4-FFF2-40B4-BE49-F238E27FC236}">
                <a16:creationId xmlns:a16="http://schemas.microsoft.com/office/drawing/2014/main" id="{07663F86-D4C3-2C1A-D641-89E3F1F4A13F}"/>
              </a:ext>
            </a:extLst>
          </p:cNvPr>
          <p:cNvSpPr>
            <a:spLocks noGrp="1"/>
          </p:cNvSpPr>
          <p:nvPr>
            <p:ph idx="1"/>
          </p:nvPr>
        </p:nvSpPr>
        <p:spPr>
          <a:xfrm>
            <a:off x="172255" y="1673424"/>
            <a:ext cx="8799485" cy="5184576"/>
          </a:xfrm>
        </p:spPr>
        <p:txBody>
          <a:bodyPr anchor="ctr">
            <a:normAutofit/>
          </a:bodyPr>
          <a:lstStyle/>
          <a:p>
            <a:pPr marL="0" indent="0">
              <a:lnSpc>
                <a:spcPct val="90000"/>
              </a:lnSpc>
              <a:buNone/>
            </a:pPr>
            <a:r>
              <a:rPr lang="en-GB" sz="3600" dirty="0">
                <a:highlight>
                  <a:srgbClr val="FBFBFB"/>
                </a:highlight>
              </a:rPr>
              <a:t>My thanks to James Wood and Katrina at Community Pharmacy England.</a:t>
            </a:r>
          </a:p>
          <a:p>
            <a:pPr marL="0" indent="0">
              <a:lnSpc>
                <a:spcPct val="90000"/>
              </a:lnSpc>
              <a:buNone/>
            </a:pPr>
            <a:endParaRPr lang="en-GB" sz="3600" dirty="0">
              <a:highlight>
                <a:srgbClr val="FBFBFB"/>
              </a:highlight>
            </a:endParaRPr>
          </a:p>
          <a:p>
            <a:pPr marL="0" indent="0">
              <a:lnSpc>
                <a:spcPct val="90000"/>
              </a:lnSpc>
              <a:buNone/>
            </a:pPr>
            <a:r>
              <a:rPr lang="en-GB" sz="3600" b="1" i="0" dirty="0">
                <a:solidFill>
                  <a:srgbClr val="106B62"/>
                </a:solidFill>
                <a:effectLst/>
                <a:latin typeface="mokoko"/>
                <a:hlinkClick r:id="rId2"/>
              </a:rPr>
              <a:t>CPAF (Community Pharmacy Assurance Framework)</a:t>
            </a:r>
            <a:endParaRPr lang="en-GB" sz="3600" b="1" i="0" dirty="0">
              <a:solidFill>
                <a:srgbClr val="106B62"/>
              </a:solidFill>
              <a:effectLst/>
              <a:latin typeface="mokoko"/>
            </a:endParaRPr>
          </a:p>
          <a:p>
            <a:pPr marL="0" indent="0">
              <a:lnSpc>
                <a:spcPct val="90000"/>
              </a:lnSpc>
              <a:buNone/>
            </a:pPr>
            <a:endParaRPr lang="en-GB" sz="1300" dirty="0"/>
          </a:p>
        </p:txBody>
      </p:sp>
      <p:pic>
        <p:nvPicPr>
          <p:cNvPr id="4" name="Picture 3" descr="Community Pharmacy England">
            <a:extLst>
              <a:ext uri="{FF2B5EF4-FFF2-40B4-BE49-F238E27FC236}">
                <a16:creationId xmlns:a16="http://schemas.microsoft.com/office/drawing/2014/main" id="{15B8CF91-B328-31E7-3DF7-93FD3B8CC54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1957762"/>
            <a:ext cx="2454275" cy="788035"/>
          </a:xfrm>
          <a:prstGeom prst="rect">
            <a:avLst/>
          </a:prstGeom>
          <a:noFill/>
          <a:ln>
            <a:noFill/>
          </a:ln>
        </p:spPr>
      </p:pic>
    </p:spTree>
    <p:extLst>
      <p:ext uri="{BB962C8B-B14F-4D97-AF65-F5344CB8AC3E}">
        <p14:creationId xmlns:p14="http://schemas.microsoft.com/office/powerpoint/2010/main" val="2880936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747" y="25354"/>
            <a:ext cx="8229600" cy="562074"/>
          </a:xfrm>
          <a:solidFill>
            <a:schemeClr val="tx2"/>
          </a:solidFill>
        </p:spPr>
        <p:txBody>
          <a:bodyPr>
            <a:normAutofit fontScale="90000"/>
          </a:bodyPr>
          <a:lstStyle/>
          <a:p>
            <a:br>
              <a:rPr lang="en-GB" dirty="0"/>
            </a:br>
            <a:r>
              <a:rPr lang="en-GB" sz="3600" b="1" dirty="0">
                <a:solidFill>
                  <a:schemeClr val="bg1"/>
                </a:solidFill>
              </a:rPr>
              <a:t>Question 11: Safeguarding </a:t>
            </a:r>
            <a:br>
              <a:rPr lang="en-GB" dirty="0"/>
            </a:br>
            <a:endParaRPr lang="en-GB" dirty="0"/>
          </a:p>
        </p:txBody>
      </p:sp>
      <p:sp>
        <p:nvSpPr>
          <p:cNvPr id="3" name="Content Placeholder 2"/>
          <p:cNvSpPr>
            <a:spLocks noGrp="1"/>
          </p:cNvSpPr>
          <p:nvPr>
            <p:ph idx="1"/>
          </p:nvPr>
        </p:nvSpPr>
        <p:spPr>
          <a:xfrm>
            <a:off x="0" y="1177567"/>
            <a:ext cx="9074150" cy="5904656"/>
          </a:xfrm>
        </p:spPr>
        <p:txBody>
          <a:bodyPr>
            <a:normAutofit/>
          </a:bodyPr>
          <a:lstStyle/>
          <a:p>
            <a:endParaRPr lang="en-GB" dirty="0"/>
          </a:p>
          <a:p>
            <a:endParaRPr lang="en-GB" dirty="0"/>
          </a:p>
          <a:p>
            <a:endParaRPr lang="en-GB" dirty="0"/>
          </a:p>
          <a:p>
            <a:endParaRPr lang="en-GB" dirty="0"/>
          </a:p>
          <a:p>
            <a:pPr marL="0" indent="0">
              <a:buNone/>
            </a:pPr>
            <a:endParaRPr lang="en-GB" sz="2200" dirty="0"/>
          </a:p>
          <a:p>
            <a:pPr marL="0" indent="0">
              <a:buNone/>
            </a:pPr>
            <a:r>
              <a:rPr lang="en-GB" sz="2200" dirty="0">
                <a:hlinkClick r:id="rId2"/>
              </a:rPr>
              <a:t>Safeguarding</a:t>
            </a:r>
            <a:r>
              <a:rPr lang="en-GB" sz="2200" dirty="0"/>
              <a:t> for children, young people and adults at risk . (Level 2/3) </a:t>
            </a:r>
          </a:p>
          <a:p>
            <a:pPr marL="0" indent="0">
              <a:buNone/>
            </a:pPr>
            <a:r>
              <a:rPr lang="en-GB" sz="2200" dirty="0"/>
              <a:t>Safeguarding is a key standard for national locally commissioned services (sexual health , drug misuse,  smoking cessation) . </a:t>
            </a:r>
          </a:p>
          <a:p>
            <a:pPr marL="0" indent="0">
              <a:buNone/>
            </a:pPr>
            <a:r>
              <a:rPr lang="en-GB" sz="2200" dirty="0"/>
              <a:t>Safeguarding is everyone’s responsibility. Stress the importance of knowing what to do if there are any signs of safeguarding concerns.  </a:t>
            </a:r>
          </a:p>
          <a:p>
            <a:pPr marL="0" indent="0">
              <a:buNone/>
            </a:pPr>
            <a:r>
              <a:rPr lang="en-GB" sz="2200" b="1" dirty="0"/>
              <a:t>Download the </a:t>
            </a:r>
            <a:r>
              <a:rPr lang="en-GB" sz="2200" b="1" dirty="0">
                <a:hlinkClick r:id="rId3"/>
              </a:rPr>
              <a:t>NHS safeguarding app </a:t>
            </a:r>
            <a:r>
              <a:rPr lang="en-GB" sz="2200" b="1" dirty="0"/>
              <a:t>– make sure your whole team are aware of this</a:t>
            </a:r>
          </a:p>
          <a:p>
            <a:pPr marL="0" indent="0">
              <a:buNone/>
            </a:pPr>
            <a:endParaRPr lang="en-GB" sz="2400" dirty="0"/>
          </a:p>
          <a:p>
            <a:pPr marL="0" indent="0">
              <a:buNone/>
            </a:pPr>
            <a:endParaRPr lang="en-GB"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147" y="587428"/>
            <a:ext cx="9074150" cy="313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0341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46" y="32613"/>
            <a:ext cx="8229600" cy="562074"/>
          </a:xfrm>
          <a:solidFill>
            <a:schemeClr val="tx2"/>
          </a:solidFill>
        </p:spPr>
        <p:txBody>
          <a:bodyPr>
            <a:normAutofit fontScale="90000"/>
          </a:bodyPr>
          <a:lstStyle/>
          <a:p>
            <a:br>
              <a:rPr lang="en-GB" dirty="0"/>
            </a:br>
            <a:r>
              <a:rPr lang="en-GB" sz="3600" b="1" dirty="0">
                <a:solidFill>
                  <a:schemeClr val="bg1"/>
                </a:solidFill>
              </a:rPr>
              <a:t>Question 11: Safeguarding </a:t>
            </a:r>
            <a:br>
              <a:rPr lang="en-GB" dirty="0"/>
            </a:br>
            <a:endParaRPr lang="en-GB" dirty="0"/>
          </a:p>
        </p:txBody>
      </p:sp>
      <p:sp>
        <p:nvSpPr>
          <p:cNvPr id="5" name="Content Placeholder 4">
            <a:extLst>
              <a:ext uri="{FF2B5EF4-FFF2-40B4-BE49-F238E27FC236}">
                <a16:creationId xmlns:a16="http://schemas.microsoft.com/office/drawing/2014/main" id="{74229591-DBCA-DE42-043F-08A66EEE7B78}"/>
              </a:ext>
            </a:extLst>
          </p:cNvPr>
          <p:cNvSpPr>
            <a:spLocks noGrp="1"/>
          </p:cNvSpPr>
          <p:nvPr>
            <p:ph idx="1"/>
          </p:nvPr>
        </p:nvSpPr>
        <p:spPr/>
        <p:txBody>
          <a:bodyPr/>
          <a:lstStyle/>
          <a:p>
            <a:endParaRPr lang="en-GB"/>
          </a:p>
        </p:txBody>
      </p:sp>
      <p:graphicFrame>
        <p:nvGraphicFramePr>
          <p:cNvPr id="6" name="Content Placeholder 3">
            <a:extLst>
              <a:ext uri="{FF2B5EF4-FFF2-40B4-BE49-F238E27FC236}">
                <a16:creationId xmlns:a16="http://schemas.microsoft.com/office/drawing/2014/main" id="{7A423638-CAD1-D020-FE45-C36C4C351854}"/>
              </a:ext>
            </a:extLst>
          </p:cNvPr>
          <p:cNvGraphicFramePr>
            <a:graphicFrameLocks/>
          </p:cNvGraphicFramePr>
          <p:nvPr>
            <p:extLst>
              <p:ext uri="{D42A27DB-BD31-4B8C-83A1-F6EECF244321}">
                <p14:modId xmlns:p14="http://schemas.microsoft.com/office/powerpoint/2010/main" val="837166418"/>
              </p:ext>
            </p:extLst>
          </p:nvPr>
        </p:nvGraphicFramePr>
        <p:xfrm>
          <a:off x="107504" y="731837"/>
          <a:ext cx="8897417" cy="5907971"/>
        </p:xfrm>
        <a:graphic>
          <a:graphicData uri="http://schemas.openxmlformats.org/drawingml/2006/table">
            <a:tbl>
              <a:tblPr firstRow="1" firstCol="1" bandRow="1">
                <a:tableStyleId>{5C22544A-7EE6-4342-B048-85BDC9FD1C3A}</a:tableStyleId>
              </a:tblPr>
              <a:tblGrid>
                <a:gridCol w="8897417">
                  <a:extLst>
                    <a:ext uri="{9D8B030D-6E8A-4147-A177-3AD203B41FA5}">
                      <a16:colId xmlns:a16="http://schemas.microsoft.com/office/drawing/2014/main" val="161989102"/>
                    </a:ext>
                  </a:extLst>
                </a:gridCol>
              </a:tblGrid>
              <a:tr h="5907971">
                <a:tc>
                  <a:txBody>
                    <a:bodyPr/>
                    <a:lstStyle/>
                    <a:p>
                      <a:pPr algn="l">
                        <a:lnSpc>
                          <a:spcPct val="100000"/>
                        </a:lnSpc>
                      </a:pPr>
                      <a:r>
                        <a:rPr lang="en-GB" sz="2000" dirty="0">
                          <a:effectLst/>
                        </a:rPr>
                        <a:t>To achieve Level 2 (minimum) for CPAF you are required to declare that the pharmacist and pharmacy technicians have undertaken or renewed training on Safeguarding  in the last 2 years. Some services (</a:t>
                      </a:r>
                      <a:r>
                        <a:rPr lang="en-GB" sz="2000" dirty="0" err="1">
                          <a:effectLst/>
                        </a:rPr>
                        <a:t>ie</a:t>
                      </a:r>
                      <a:r>
                        <a:rPr lang="en-GB" sz="2000" dirty="0">
                          <a:effectLst/>
                        </a:rPr>
                        <a:t> PCS) require Level 3 safeguarding. </a:t>
                      </a:r>
                      <a:br>
                        <a:rPr lang="en-GB" sz="2000" dirty="0">
                          <a:effectLst/>
                        </a:rPr>
                      </a:br>
                      <a:endParaRPr lang="en-GB" sz="2000" dirty="0">
                        <a:effectLst/>
                      </a:endParaRPr>
                    </a:p>
                    <a:p>
                      <a:pPr algn="l">
                        <a:lnSpc>
                          <a:spcPct val="100000"/>
                        </a:lnSpc>
                      </a:pPr>
                      <a:r>
                        <a:rPr lang="en-GB" sz="2000" u="sng" dirty="0">
                          <a:effectLst/>
                        </a:rPr>
                        <a:t>Suggested Actions </a:t>
                      </a:r>
                    </a:p>
                    <a:p>
                      <a:pPr marL="342900" lvl="0" indent="-342900" algn="l">
                        <a:lnSpc>
                          <a:spcPct val="100000"/>
                        </a:lnSpc>
                        <a:buSzPts val="1000"/>
                        <a:buFont typeface="Symbol" panose="05050102010706020507" pitchFamily="18" charset="2"/>
                        <a:buChar char=""/>
                        <a:tabLst>
                          <a:tab pos="457200" algn="l"/>
                        </a:tabLst>
                      </a:pPr>
                      <a:r>
                        <a:rPr lang="en-GB" sz="2000" dirty="0">
                          <a:effectLst/>
                        </a:rPr>
                        <a:t>Check the dates of your most recent training-it is dated in the last two. years</a:t>
                      </a:r>
                    </a:p>
                    <a:p>
                      <a:pPr marL="342900" lvl="0" indent="-342900" algn="l">
                        <a:lnSpc>
                          <a:spcPct val="100000"/>
                        </a:lnSpc>
                        <a:buSzPts val="1000"/>
                        <a:buFont typeface="Symbol" panose="05050102010706020507" pitchFamily="18" charset="2"/>
                        <a:buChar char=""/>
                        <a:tabLst>
                          <a:tab pos="457200" algn="l"/>
                        </a:tabLst>
                      </a:pPr>
                      <a:r>
                        <a:rPr lang="en-GB" sz="2000" dirty="0">
                          <a:effectLst/>
                        </a:rPr>
                        <a:t>If your training is out of date act now to renew before the end of the month, so you can complete your CPAF by the deadline of the 31</a:t>
                      </a:r>
                      <a:r>
                        <a:rPr lang="en-GB" sz="2000" baseline="30000" dirty="0">
                          <a:effectLst/>
                        </a:rPr>
                        <a:t>st </a:t>
                      </a:r>
                      <a:r>
                        <a:rPr lang="en-GB" sz="2000" dirty="0">
                          <a:effectLst/>
                        </a:rPr>
                        <a:t>July 2024 – it is </a:t>
                      </a:r>
                      <a:r>
                        <a:rPr lang="en-GB" sz="2000" u="sng" dirty="0">
                          <a:effectLst/>
                        </a:rPr>
                        <a:t>estimated that this training will take around 2.5 hours to complete</a:t>
                      </a:r>
                      <a:endParaRPr lang="en-GB" sz="2000" dirty="0">
                        <a:effectLst/>
                      </a:endParaRPr>
                    </a:p>
                    <a:p>
                      <a:pPr algn="l">
                        <a:lnSpc>
                          <a:spcPct val="150000"/>
                        </a:lnSpc>
                      </a:pPr>
                      <a:endParaRPr lang="en-GB" sz="2000" u="sng" dirty="0">
                        <a:effectLst/>
                      </a:endParaRPr>
                    </a:p>
                    <a:p>
                      <a:pPr algn="l">
                        <a:lnSpc>
                          <a:spcPct val="150000"/>
                        </a:lnSpc>
                      </a:pPr>
                      <a:r>
                        <a:rPr lang="en-GB" sz="2000" u="sng" dirty="0">
                          <a:effectLst/>
                        </a:rPr>
                        <a:t>Resources </a:t>
                      </a:r>
                    </a:p>
                    <a:p>
                      <a:pPr marL="342900" lvl="0" indent="-342900" algn="l">
                        <a:lnSpc>
                          <a:spcPct val="100000"/>
                        </a:lnSpc>
                        <a:buSzPts val="1000"/>
                        <a:buFont typeface="Symbol" panose="05050102010706020507" pitchFamily="18" charset="2"/>
                        <a:buChar char=""/>
                        <a:tabLst>
                          <a:tab pos="457200" algn="l"/>
                        </a:tabLst>
                      </a:pPr>
                      <a:r>
                        <a:rPr lang="en-GB" sz="2000" dirty="0">
                          <a:effectLst/>
                        </a:rPr>
                        <a:t>Safeguarding training is linked from the </a:t>
                      </a:r>
                      <a:r>
                        <a:rPr lang="en-GB" sz="2000" u="sng" dirty="0">
                          <a:effectLst/>
                          <a:hlinkClick r:id="rId2"/>
                        </a:rPr>
                        <a:t>CPPE website</a:t>
                      </a:r>
                      <a:endParaRPr lang="en-GB" sz="2000" dirty="0">
                        <a:effectLst/>
                      </a:endParaRPr>
                    </a:p>
                    <a:p>
                      <a:pPr marL="342900" lvl="0" indent="-342900" algn="l">
                        <a:lnSpc>
                          <a:spcPct val="100000"/>
                        </a:lnSpc>
                        <a:buSzPts val="1000"/>
                        <a:buFont typeface="Symbol" panose="05050102010706020507" pitchFamily="18" charset="2"/>
                        <a:buChar char=""/>
                        <a:tabLst>
                          <a:tab pos="457200" algn="l"/>
                        </a:tabLst>
                      </a:pPr>
                      <a:r>
                        <a:rPr lang="en-GB" sz="2000" dirty="0">
                          <a:effectLst/>
                        </a:rPr>
                        <a:t>Local safeguarding information is available on the NHS safeguarding app or Local authority websites  </a:t>
                      </a:r>
                    </a:p>
                    <a:p>
                      <a:pPr marL="342900" lvl="0" indent="-342900" algn="l">
                        <a:lnSpc>
                          <a:spcPct val="100000"/>
                        </a:lnSpc>
                        <a:buSzPts val="1000"/>
                        <a:buFont typeface="Symbol" panose="05050102010706020507" pitchFamily="18" charset="2"/>
                        <a:buChar char=""/>
                        <a:tabLst>
                          <a:tab pos="457200" algn="l"/>
                        </a:tabLst>
                      </a:pPr>
                      <a:r>
                        <a:rPr lang="en-GB" sz="2000" dirty="0">
                          <a:solidFill>
                            <a:schemeClr val="bg1"/>
                          </a:solidFill>
                          <a:effectLst/>
                          <a:latin typeface="Aptos" panose="020B0004020202020204" pitchFamily="34" charset="0"/>
                          <a:ea typeface="Aptos" panose="020B0004020202020204" pitchFamily="34" charset="0"/>
                          <a:cs typeface="Aptos" panose="020B0004020202020204" pitchFamily="34" charset="0"/>
                          <a:hlinkClick r:id="rId3"/>
                        </a:rPr>
                        <a:t>GPHC – safeguarding </a:t>
                      </a:r>
                      <a:endParaRPr lang="en-GB" sz="20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p>
                      <a:pPr marL="342900" lvl="0" indent="-342900" algn="l">
                        <a:lnSpc>
                          <a:spcPct val="150000"/>
                        </a:lnSpc>
                        <a:buSzPts val="1000"/>
                        <a:buFont typeface="Symbol" panose="05050102010706020507" pitchFamily="18" charset="2"/>
                        <a:buChar char=""/>
                        <a:tabLst>
                          <a:tab pos="457200" algn="l"/>
                        </a:tabLst>
                      </a:pPr>
                      <a:r>
                        <a:rPr lang="en-GB" sz="2000" dirty="0">
                          <a:solidFill>
                            <a:schemeClr val="bg1"/>
                          </a:solidFill>
                          <a:effectLst/>
                          <a:latin typeface="Aptos" panose="020B0004020202020204" pitchFamily="34" charset="0"/>
                          <a:ea typeface="Aptos" panose="020B0004020202020204" pitchFamily="34" charset="0"/>
                          <a:cs typeface="Aptos" panose="020B0004020202020204" pitchFamily="34" charset="0"/>
                        </a:rPr>
                        <a:t>(acknowledgements Greater Manchester LPC) </a:t>
                      </a:r>
                    </a:p>
                  </a:txBody>
                  <a:tcPr marL="151937" marR="151937" marT="0" marB="75968"/>
                </a:tc>
                <a:extLst>
                  <a:ext uri="{0D108BD9-81ED-4DB2-BD59-A6C34878D82A}">
                    <a16:rowId xmlns:a16="http://schemas.microsoft.com/office/drawing/2014/main" val="204075013"/>
                  </a:ext>
                </a:extLst>
              </a:tr>
            </a:tbl>
          </a:graphicData>
        </a:graphic>
      </p:graphicFrame>
    </p:spTree>
    <p:extLst>
      <p:ext uri="{BB962C8B-B14F-4D97-AF65-F5344CB8AC3E}">
        <p14:creationId xmlns:p14="http://schemas.microsoft.com/office/powerpoint/2010/main" val="2507600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269C-3B93-C2C2-9317-AEC9ED2822FF}"/>
              </a:ext>
            </a:extLst>
          </p:cNvPr>
          <p:cNvSpPr>
            <a:spLocks noGrp="1"/>
          </p:cNvSpPr>
          <p:nvPr>
            <p:ph type="title"/>
          </p:nvPr>
        </p:nvSpPr>
        <p:spPr>
          <a:xfrm>
            <a:off x="457200" y="188640"/>
            <a:ext cx="8229600" cy="457199"/>
          </a:xfrm>
          <a:solidFill>
            <a:schemeClr val="tx2"/>
          </a:solidFill>
        </p:spPr>
        <p:txBody>
          <a:bodyPr>
            <a:noAutofit/>
          </a:bodyPr>
          <a:lstStyle/>
          <a:p>
            <a:r>
              <a:rPr lang="en-GB" sz="3200" b="1" i="0" u="none" strike="noStrike" baseline="0" dirty="0">
                <a:solidFill>
                  <a:schemeClr val="bg1"/>
                </a:solidFill>
                <a:latin typeface="+mn-lt"/>
              </a:rPr>
              <a:t>Question 13: The promotion of healthy living</a:t>
            </a:r>
            <a:endParaRPr lang="en-GB" sz="3200" dirty="0">
              <a:solidFill>
                <a:schemeClr val="bg1"/>
              </a:solidFill>
              <a:latin typeface="+mn-lt"/>
            </a:endParaRPr>
          </a:p>
        </p:txBody>
      </p:sp>
      <p:sp>
        <p:nvSpPr>
          <p:cNvPr id="3" name="Content Placeholder 2">
            <a:extLst>
              <a:ext uri="{FF2B5EF4-FFF2-40B4-BE49-F238E27FC236}">
                <a16:creationId xmlns:a16="http://schemas.microsoft.com/office/drawing/2014/main" id="{1A3417FC-5FCD-0AD4-EF60-06C004B2721C}"/>
              </a:ext>
            </a:extLst>
          </p:cNvPr>
          <p:cNvSpPr>
            <a:spLocks noGrp="1"/>
          </p:cNvSpPr>
          <p:nvPr>
            <p:ph idx="1"/>
          </p:nvPr>
        </p:nvSpPr>
        <p:spPr/>
        <p:txBody>
          <a:bodyPr/>
          <a:lstStyle/>
          <a:p>
            <a:endParaRPr lang="en-GB" dirty="0"/>
          </a:p>
        </p:txBody>
      </p:sp>
      <p:pic>
        <p:nvPicPr>
          <p:cNvPr id="6" name="Picture 5">
            <a:extLst>
              <a:ext uri="{FF2B5EF4-FFF2-40B4-BE49-F238E27FC236}">
                <a16:creationId xmlns:a16="http://schemas.microsoft.com/office/drawing/2014/main" id="{19A5CC3D-9B26-9F14-E42A-6D04CBE916D8}"/>
              </a:ext>
            </a:extLst>
          </p:cNvPr>
          <p:cNvPicPr>
            <a:picLocks noChangeAspect="1"/>
          </p:cNvPicPr>
          <p:nvPr/>
        </p:nvPicPr>
        <p:blipFill>
          <a:blip r:embed="rId2"/>
          <a:stretch>
            <a:fillRect/>
          </a:stretch>
        </p:blipFill>
        <p:spPr>
          <a:xfrm>
            <a:off x="457200" y="764427"/>
            <a:ext cx="8424936" cy="5412172"/>
          </a:xfrm>
          <a:prstGeom prst="rect">
            <a:avLst/>
          </a:prstGeom>
        </p:spPr>
      </p:pic>
    </p:spTree>
    <p:extLst>
      <p:ext uri="{BB962C8B-B14F-4D97-AF65-F5344CB8AC3E}">
        <p14:creationId xmlns:p14="http://schemas.microsoft.com/office/powerpoint/2010/main" val="4016143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4A43B3-876C-18A7-7B7A-611235712FC8}"/>
              </a:ext>
            </a:extLst>
          </p:cNvPr>
          <p:cNvSpPr>
            <a:spLocks noGrp="1"/>
          </p:cNvSpPr>
          <p:nvPr>
            <p:ph idx="1"/>
          </p:nvPr>
        </p:nvSpPr>
        <p:spPr>
          <a:xfrm>
            <a:off x="188640" y="548680"/>
            <a:ext cx="8766720" cy="6309320"/>
          </a:xfrm>
        </p:spPr>
        <p:txBody>
          <a:bodyPr>
            <a:noAutofit/>
          </a:bodyPr>
          <a:lstStyle/>
          <a:p>
            <a:pPr marL="0" indent="0" algn="just">
              <a:buNone/>
            </a:pPr>
            <a:r>
              <a:rPr lang="en-GB" sz="2000" b="0" i="0" dirty="0">
                <a:effectLst/>
              </a:rPr>
              <a:t>The Healthy Living Pharmacy (HLP) framework is aimed at achieving consistent provision of a broad range of </a:t>
            </a:r>
            <a:r>
              <a:rPr lang="en-GB" sz="2000" b="1" i="0" dirty="0">
                <a:effectLst/>
              </a:rPr>
              <a:t>health promotion interventions </a:t>
            </a:r>
            <a:r>
              <a:rPr lang="en-GB" sz="2000" b="0" i="0" dirty="0">
                <a:effectLst/>
              </a:rPr>
              <a:t>through community pharmacies to meet local need, </a:t>
            </a:r>
            <a:r>
              <a:rPr lang="en-GB" sz="2000" b="1" i="0" dirty="0">
                <a:effectLst/>
              </a:rPr>
              <a:t>improving the health and wellbeing of the local population and helping to reduce health inequalities</a:t>
            </a:r>
            <a:endParaRPr lang="en-GB" sz="2000" b="1" dirty="0"/>
          </a:p>
          <a:p>
            <a:pPr marL="0" indent="0">
              <a:buNone/>
            </a:pPr>
            <a:endParaRPr lang="en-GB" sz="2000" dirty="0"/>
          </a:p>
          <a:p>
            <a:pPr marL="0" indent="0">
              <a:buNone/>
            </a:pPr>
            <a:r>
              <a:rPr lang="en-GB" sz="2000" dirty="0"/>
              <a:t>From 1st January 2021, all pharmacies (including DSPs) had to meet the HLP requirements which are detailed in the NHSE&amp;I regulations guidance, although most pharmacies in England had previously met the HLP Level 1 requirements, following local initiatives with commissioners or the PQS.   </a:t>
            </a:r>
          </a:p>
          <a:p>
            <a:pPr marL="0" indent="0">
              <a:buNone/>
            </a:pPr>
            <a:endParaRPr lang="en-GB" sz="2000" dirty="0"/>
          </a:p>
          <a:p>
            <a:pPr marL="0" indent="0">
              <a:buNone/>
            </a:pPr>
            <a:r>
              <a:rPr lang="en-GB" sz="2000" dirty="0"/>
              <a:t>To ensure contractors continue to meet their Terms of Service requirements, it is recommended they review their compliance against the requirements every three years.  CPE guidance and a range of resources to help contractors become and maintain HLP requirements can be found on </a:t>
            </a:r>
            <a:r>
              <a:rPr lang="en-GB" sz="2000" dirty="0">
                <a:hlinkClick r:id="rId2"/>
              </a:rPr>
              <a:t>here </a:t>
            </a:r>
            <a:endParaRPr lang="en-GB" sz="2000" dirty="0"/>
          </a:p>
          <a:p>
            <a:pPr marL="0" indent="0" algn="l">
              <a:buNone/>
            </a:pPr>
            <a:r>
              <a:rPr lang="en-GB" sz="1800" b="1" dirty="0">
                <a:solidFill>
                  <a:schemeClr val="accent1"/>
                </a:solidFill>
                <a:effectLst/>
              </a:rPr>
              <a:t>Click on a heading below for more information.</a:t>
            </a:r>
          </a:p>
          <a:p>
            <a:pPr algn="l"/>
            <a:r>
              <a:rPr lang="en-GB" sz="1800" b="1" u="sng" dirty="0">
                <a:solidFill>
                  <a:schemeClr val="accent1"/>
                </a:solidFill>
                <a:effectLst/>
                <a:hlinkClick r:id="rId3">
                  <a:extLst>
                    <a:ext uri="{A12FA001-AC4F-418D-AE19-62706E023703}">
                      <ahyp:hlinkClr xmlns:ahyp="http://schemas.microsoft.com/office/drawing/2018/hyperlinkcolor" val="tx"/>
                    </a:ext>
                  </a:extLst>
                </a:hlinkClick>
              </a:rPr>
              <a:t>Introduction and background information</a:t>
            </a:r>
            <a:endParaRPr lang="en-GB" sz="1800" b="1" dirty="0">
              <a:solidFill>
                <a:schemeClr val="accent1"/>
              </a:solidFill>
              <a:effectLst/>
            </a:endParaRPr>
          </a:p>
          <a:p>
            <a:pPr algn="l"/>
            <a:r>
              <a:rPr lang="en-GB" sz="1800" b="1" u="sng" dirty="0">
                <a:solidFill>
                  <a:schemeClr val="accent1"/>
                </a:solidFill>
                <a:effectLst/>
                <a:hlinkClick r:id="rId4">
                  <a:extLst>
                    <a:ext uri="{A12FA001-AC4F-418D-AE19-62706E023703}">
                      <ahyp:hlinkClr xmlns:ahyp="http://schemas.microsoft.com/office/drawing/2018/hyperlinkcolor" val="tx"/>
                    </a:ext>
                  </a:extLst>
                </a:hlinkClick>
              </a:rPr>
              <a:t>How to become an HLP or maintain that status</a:t>
            </a:r>
            <a:endParaRPr lang="en-GB" sz="1800" b="1" dirty="0">
              <a:solidFill>
                <a:schemeClr val="accent1"/>
              </a:solidFill>
              <a:effectLst/>
            </a:endParaRPr>
          </a:p>
          <a:p>
            <a:pPr algn="l"/>
            <a:r>
              <a:rPr lang="en-GB" sz="1800" b="1" u="sng" dirty="0">
                <a:solidFill>
                  <a:schemeClr val="accent1"/>
                </a:solidFill>
                <a:effectLst/>
                <a:hlinkClick r:id="rId5">
                  <a:extLst>
                    <a:ext uri="{A12FA001-AC4F-418D-AE19-62706E023703}">
                      <ahyp:hlinkClr xmlns:ahyp="http://schemas.microsoft.com/office/drawing/2018/hyperlinkcolor" val="tx"/>
                    </a:ext>
                  </a:extLst>
                </a:hlinkClick>
              </a:rPr>
              <a:t>Guidance and resources</a:t>
            </a:r>
            <a:endParaRPr lang="en-GB" sz="1800" b="1" dirty="0">
              <a:solidFill>
                <a:schemeClr val="accent1"/>
              </a:solidFill>
              <a:effectLst/>
            </a:endParaRPr>
          </a:p>
          <a:p>
            <a:pPr algn="l"/>
            <a:r>
              <a:rPr lang="en-GB" sz="1800" b="1" u="sng" dirty="0">
                <a:solidFill>
                  <a:schemeClr val="accent1"/>
                </a:solidFill>
                <a:effectLst/>
                <a:hlinkClick r:id="rId6">
                  <a:extLst>
                    <a:ext uri="{A12FA001-AC4F-418D-AE19-62706E023703}">
                      <ahyp:hlinkClr xmlns:ahyp="http://schemas.microsoft.com/office/drawing/2018/hyperlinkcolor" val="tx"/>
                    </a:ext>
                  </a:extLst>
                </a:hlinkClick>
              </a:rPr>
              <a:t>Frequently Asked Questions</a:t>
            </a:r>
            <a:endParaRPr lang="en-GB" sz="1800" b="1" dirty="0">
              <a:solidFill>
                <a:schemeClr val="accent1"/>
              </a:solidFill>
              <a:effectLst/>
            </a:endParaRPr>
          </a:p>
          <a:p>
            <a:pPr marL="0" indent="0">
              <a:buNone/>
            </a:pPr>
            <a:r>
              <a:rPr lang="en-GB" sz="1400" b="1" dirty="0">
                <a:solidFill>
                  <a:schemeClr val="accent1"/>
                </a:solidFill>
                <a:hlinkClick r:id="rId2">
                  <a:extLst>
                    <a:ext uri="{A12FA001-AC4F-418D-AE19-62706E023703}">
                      <ahyp:hlinkClr xmlns:ahyp="http://schemas.microsoft.com/office/drawing/2018/hyperlinkcolor" val="tx"/>
                    </a:ext>
                  </a:extLst>
                </a:hlinkClick>
              </a:rPr>
              <a:t>/</a:t>
            </a:r>
            <a:endParaRPr lang="en-GB" sz="1400" b="1" dirty="0">
              <a:solidFill>
                <a:schemeClr val="accent1"/>
              </a:solidFill>
            </a:endParaRPr>
          </a:p>
        </p:txBody>
      </p:sp>
      <p:sp>
        <p:nvSpPr>
          <p:cNvPr id="4" name="Title 1">
            <a:extLst>
              <a:ext uri="{FF2B5EF4-FFF2-40B4-BE49-F238E27FC236}">
                <a16:creationId xmlns:a16="http://schemas.microsoft.com/office/drawing/2014/main" id="{76D1EAFC-8AEC-7D1D-E500-9C3D71342256}"/>
              </a:ext>
            </a:extLst>
          </p:cNvPr>
          <p:cNvSpPr>
            <a:spLocks noGrp="1"/>
          </p:cNvSpPr>
          <p:nvPr>
            <p:ph type="title"/>
          </p:nvPr>
        </p:nvSpPr>
        <p:spPr>
          <a:xfrm>
            <a:off x="457200" y="21372"/>
            <a:ext cx="8229600" cy="457199"/>
          </a:xfrm>
          <a:solidFill>
            <a:schemeClr val="tx2"/>
          </a:solidFill>
        </p:spPr>
        <p:txBody>
          <a:bodyPr>
            <a:noAutofit/>
          </a:bodyPr>
          <a:lstStyle/>
          <a:p>
            <a:r>
              <a:rPr lang="en-GB" sz="3200" b="1" i="0" u="none" strike="noStrike" baseline="0" dirty="0">
                <a:solidFill>
                  <a:schemeClr val="bg1"/>
                </a:solidFill>
                <a:latin typeface="+mn-lt"/>
              </a:rPr>
              <a:t>Question 13: The promotion of healthy living</a:t>
            </a:r>
            <a:endParaRPr lang="en-GB" sz="3200" dirty="0">
              <a:solidFill>
                <a:schemeClr val="bg1"/>
              </a:solidFill>
              <a:latin typeface="+mn-lt"/>
            </a:endParaRPr>
          </a:p>
        </p:txBody>
      </p:sp>
    </p:spTree>
    <p:extLst>
      <p:ext uri="{BB962C8B-B14F-4D97-AF65-F5344CB8AC3E}">
        <p14:creationId xmlns:p14="http://schemas.microsoft.com/office/powerpoint/2010/main" val="1552544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4A43B3-876C-18A7-7B7A-611235712FC8}"/>
              </a:ext>
            </a:extLst>
          </p:cNvPr>
          <p:cNvSpPr>
            <a:spLocks noGrp="1"/>
          </p:cNvSpPr>
          <p:nvPr>
            <p:ph idx="1"/>
          </p:nvPr>
        </p:nvSpPr>
        <p:spPr>
          <a:xfrm>
            <a:off x="42040" y="527308"/>
            <a:ext cx="3985334" cy="6309320"/>
          </a:xfrm>
        </p:spPr>
        <p:txBody>
          <a:bodyPr>
            <a:noAutofit/>
          </a:bodyPr>
          <a:lstStyle/>
          <a:p>
            <a:pPr marL="0" indent="0" algn="just">
              <a:buNone/>
            </a:pPr>
            <a:r>
              <a:rPr lang="en-GB" sz="1800" b="1" u="sng" dirty="0"/>
              <a:t>HLP status</a:t>
            </a:r>
          </a:p>
          <a:p>
            <a:pPr algn="just"/>
            <a:r>
              <a:rPr lang="en-GB" sz="1800" b="1" i="0" u="sng" dirty="0">
                <a:solidFill>
                  <a:srgbClr val="FFFFFF"/>
                </a:solidFill>
                <a:effectLst/>
                <a:hlinkClick r:id="rId2"/>
              </a:rPr>
              <a:t>Workforce Development</a:t>
            </a:r>
            <a:endParaRPr lang="en-GB" sz="1800" b="0" i="0" dirty="0">
              <a:solidFill>
                <a:srgbClr val="0A4740"/>
              </a:solidFill>
              <a:effectLst/>
            </a:endParaRPr>
          </a:p>
          <a:p>
            <a:pPr algn="just"/>
            <a:r>
              <a:rPr lang="en-GB" sz="1800" b="1" i="0" u="sng" dirty="0">
                <a:solidFill>
                  <a:srgbClr val="C600B5"/>
                </a:solidFill>
                <a:effectLst/>
                <a:hlinkClick r:id="rId3"/>
              </a:rPr>
              <a:t>Engagement</a:t>
            </a:r>
            <a:endParaRPr lang="en-GB" sz="1800" b="0" i="0" dirty="0">
              <a:solidFill>
                <a:srgbClr val="0A4740"/>
              </a:solidFill>
              <a:effectLst/>
            </a:endParaRPr>
          </a:p>
          <a:p>
            <a:pPr algn="just"/>
            <a:r>
              <a:rPr lang="en-GB" sz="1800" b="1" i="0" u="sng" dirty="0">
                <a:solidFill>
                  <a:srgbClr val="C600B5"/>
                </a:solidFill>
                <a:effectLst/>
                <a:hlinkClick r:id="rId4"/>
              </a:rPr>
              <a:t>Premises Requirements</a:t>
            </a:r>
            <a:endParaRPr lang="en-GB" sz="1800" b="0" i="0" dirty="0">
              <a:solidFill>
                <a:srgbClr val="0A4740"/>
              </a:solidFill>
              <a:effectLst/>
            </a:endParaRPr>
          </a:p>
          <a:p>
            <a:pPr marL="0" indent="0" algn="just">
              <a:buNone/>
            </a:pPr>
            <a:r>
              <a:rPr lang="en-GB" sz="1800" b="1" u="sng" dirty="0"/>
              <a:t>Health Living Ideas </a:t>
            </a:r>
            <a:endParaRPr lang="en-GB" sz="1800" b="1" u="sng" dirty="0">
              <a:hlinkClick r:id="rId5">
                <a:extLst>
                  <a:ext uri="{A12FA001-AC4F-418D-AE19-62706E023703}">
                    <ahyp:hlinkClr xmlns:ahyp="http://schemas.microsoft.com/office/drawing/2018/hyperlinkcolor" val="tx"/>
                  </a:ext>
                </a:extLst>
              </a:hlinkClick>
            </a:endParaRPr>
          </a:p>
          <a:p>
            <a:pPr algn="just"/>
            <a:r>
              <a:rPr lang="en-GB" sz="1800" b="1" i="0" u="sng" dirty="0">
                <a:solidFill>
                  <a:srgbClr val="0000FF"/>
                </a:solidFill>
                <a:effectLst/>
                <a:hlinkClick r:id="rId5">
                  <a:extLst>
                    <a:ext uri="{A12FA001-AC4F-418D-AE19-62706E023703}">
                      <ahyp:hlinkClr xmlns:ahyp="http://schemas.microsoft.com/office/drawing/2018/hyperlinkcolor" val="tx"/>
                    </a:ext>
                  </a:extLst>
                </a:hlinkClick>
              </a:rPr>
              <a:t>Antibiotic resistance</a:t>
            </a:r>
            <a:endParaRPr lang="en-GB" sz="1800" b="0" i="0" dirty="0">
              <a:solidFill>
                <a:srgbClr val="0A4740"/>
              </a:solidFill>
              <a:effectLst/>
            </a:endParaRPr>
          </a:p>
          <a:p>
            <a:pPr algn="just"/>
            <a:r>
              <a:rPr lang="en-GB" sz="1800" b="1" i="0" u="sng" dirty="0">
                <a:solidFill>
                  <a:srgbClr val="C600B5"/>
                </a:solidFill>
                <a:effectLst/>
                <a:hlinkClick r:id="rId6"/>
              </a:rPr>
              <a:t>Alcohol</a:t>
            </a:r>
            <a:endParaRPr lang="en-GB" sz="1800" b="0" i="0" dirty="0">
              <a:solidFill>
                <a:srgbClr val="0A4740"/>
              </a:solidFill>
              <a:effectLst/>
            </a:endParaRPr>
          </a:p>
          <a:p>
            <a:pPr algn="l"/>
            <a:r>
              <a:rPr lang="en-GB" sz="1800" b="1" i="0" u="sng" dirty="0">
                <a:solidFill>
                  <a:srgbClr val="C600B5"/>
                </a:solidFill>
                <a:effectLst/>
                <a:hlinkClick r:id="rId7"/>
              </a:rPr>
              <a:t>Cancer</a:t>
            </a:r>
            <a:endParaRPr lang="en-GB" sz="1800" b="0" i="0" dirty="0">
              <a:solidFill>
                <a:srgbClr val="0A4740"/>
              </a:solidFill>
              <a:effectLst/>
            </a:endParaRPr>
          </a:p>
          <a:p>
            <a:pPr algn="l"/>
            <a:r>
              <a:rPr lang="en-GB" sz="1800" b="1" i="0" u="sng" dirty="0">
                <a:solidFill>
                  <a:srgbClr val="C600B5"/>
                </a:solidFill>
                <a:effectLst/>
                <a:hlinkClick r:id="rId8"/>
              </a:rPr>
              <a:t>Diabetes</a:t>
            </a:r>
            <a:endParaRPr lang="en-GB" sz="1800" b="0" i="0" dirty="0">
              <a:solidFill>
                <a:srgbClr val="0A4740"/>
              </a:solidFill>
              <a:effectLst/>
            </a:endParaRPr>
          </a:p>
          <a:p>
            <a:pPr algn="l"/>
            <a:r>
              <a:rPr lang="en-GB" sz="1800" b="1" i="0" u="sng" dirty="0">
                <a:solidFill>
                  <a:srgbClr val="C600B5"/>
                </a:solidFill>
                <a:effectLst/>
                <a:hlinkClick r:id="rId9"/>
              </a:rPr>
              <a:t>Flu</a:t>
            </a:r>
            <a:endParaRPr lang="en-GB" sz="1800" b="0" i="0" dirty="0">
              <a:solidFill>
                <a:srgbClr val="0A4740"/>
              </a:solidFill>
              <a:effectLst/>
            </a:endParaRPr>
          </a:p>
          <a:p>
            <a:pPr algn="l"/>
            <a:r>
              <a:rPr lang="en-GB" sz="1800" b="1" i="0" u="sng" dirty="0">
                <a:solidFill>
                  <a:srgbClr val="C600B5"/>
                </a:solidFill>
                <a:effectLst/>
                <a:hlinkClick r:id="rId10"/>
              </a:rPr>
              <a:t>Healthy eating and obesity</a:t>
            </a:r>
            <a:endParaRPr lang="en-GB" sz="1800" b="0" i="0" dirty="0">
              <a:solidFill>
                <a:srgbClr val="0A4740"/>
              </a:solidFill>
              <a:effectLst/>
            </a:endParaRPr>
          </a:p>
          <a:p>
            <a:pPr algn="l"/>
            <a:r>
              <a:rPr lang="en-GB" sz="1800" b="1" i="0" u="sng" dirty="0">
                <a:solidFill>
                  <a:srgbClr val="C600B5"/>
                </a:solidFill>
                <a:effectLst/>
                <a:hlinkClick r:id="rId11"/>
              </a:rPr>
              <a:t>Men’s health</a:t>
            </a:r>
            <a:endParaRPr lang="en-GB" sz="1800" b="0" i="0" dirty="0">
              <a:solidFill>
                <a:srgbClr val="0A4740"/>
              </a:solidFill>
              <a:effectLst/>
            </a:endParaRPr>
          </a:p>
          <a:p>
            <a:pPr algn="l"/>
            <a:r>
              <a:rPr lang="en-GB" sz="1800" b="1" i="0" u="sng" dirty="0">
                <a:solidFill>
                  <a:srgbClr val="C600B5"/>
                </a:solidFill>
                <a:effectLst/>
                <a:hlinkClick r:id="rId12"/>
              </a:rPr>
              <a:t>Mental health and wellbeing</a:t>
            </a:r>
            <a:endParaRPr lang="en-GB" sz="1800" b="0" i="0" dirty="0">
              <a:solidFill>
                <a:srgbClr val="0A4740"/>
              </a:solidFill>
              <a:effectLst/>
            </a:endParaRPr>
          </a:p>
          <a:p>
            <a:pPr algn="l"/>
            <a:r>
              <a:rPr lang="en-GB" sz="1800" b="1" i="0" u="sng" dirty="0">
                <a:solidFill>
                  <a:srgbClr val="C600B5"/>
                </a:solidFill>
                <a:effectLst/>
                <a:hlinkClick r:id="rId13"/>
              </a:rPr>
              <a:t>Oral health</a:t>
            </a:r>
            <a:endParaRPr lang="en-GB" sz="1800" b="0" i="0" dirty="0">
              <a:solidFill>
                <a:srgbClr val="0A4740"/>
              </a:solidFill>
              <a:effectLst/>
            </a:endParaRPr>
          </a:p>
          <a:p>
            <a:pPr algn="l"/>
            <a:r>
              <a:rPr lang="en-GB" sz="1800" b="1" i="0" u="sng" dirty="0">
                <a:solidFill>
                  <a:srgbClr val="C600B5"/>
                </a:solidFill>
                <a:effectLst/>
                <a:hlinkClick r:id="rId14"/>
              </a:rPr>
              <a:t>Physical activity</a:t>
            </a:r>
            <a:endParaRPr lang="en-GB" sz="1800" b="0" i="0" dirty="0">
              <a:solidFill>
                <a:srgbClr val="0A4740"/>
              </a:solidFill>
              <a:effectLst/>
            </a:endParaRPr>
          </a:p>
          <a:p>
            <a:pPr algn="l"/>
            <a:r>
              <a:rPr lang="en-GB" sz="1800" b="1" i="0" u="sng" dirty="0">
                <a:solidFill>
                  <a:srgbClr val="C600B5"/>
                </a:solidFill>
                <a:effectLst/>
                <a:hlinkClick r:id="rId15"/>
              </a:rPr>
              <a:t>Self-care</a:t>
            </a:r>
            <a:endParaRPr lang="en-GB" sz="1800" b="0" i="0" dirty="0">
              <a:solidFill>
                <a:srgbClr val="0A4740"/>
              </a:solidFill>
              <a:effectLst/>
            </a:endParaRPr>
          </a:p>
          <a:p>
            <a:pPr algn="l"/>
            <a:r>
              <a:rPr lang="en-GB" sz="1800" b="1" i="0" u="sng" dirty="0">
                <a:solidFill>
                  <a:srgbClr val="C600B5"/>
                </a:solidFill>
                <a:effectLst/>
                <a:hlinkClick r:id="rId16"/>
              </a:rPr>
              <a:t>Sexual health</a:t>
            </a:r>
            <a:endParaRPr lang="en-GB" sz="1800" b="0" i="0" dirty="0">
              <a:solidFill>
                <a:srgbClr val="0A4740"/>
              </a:solidFill>
              <a:effectLst/>
            </a:endParaRPr>
          </a:p>
          <a:p>
            <a:pPr algn="l"/>
            <a:r>
              <a:rPr lang="en-GB" sz="1800" b="1" i="0" u="sng" dirty="0">
                <a:solidFill>
                  <a:srgbClr val="C600B5"/>
                </a:solidFill>
                <a:effectLst/>
                <a:hlinkClick r:id="rId17"/>
              </a:rPr>
              <a:t>Smoking</a:t>
            </a:r>
            <a:endParaRPr lang="en-GB" sz="1800" b="0" i="0" dirty="0">
              <a:solidFill>
                <a:srgbClr val="0A4740"/>
              </a:solidFill>
              <a:effectLst/>
            </a:endParaRPr>
          </a:p>
          <a:p>
            <a:pPr algn="l"/>
            <a:r>
              <a:rPr lang="en-GB" sz="1800" b="1" i="0" u="sng" dirty="0">
                <a:solidFill>
                  <a:srgbClr val="C600B5"/>
                </a:solidFill>
                <a:effectLst/>
                <a:hlinkClick r:id="rId18"/>
              </a:rPr>
              <a:t>Substance misuse</a:t>
            </a:r>
            <a:endParaRPr lang="en-GB" sz="1800" b="0" i="0" dirty="0">
              <a:solidFill>
                <a:srgbClr val="0A4740"/>
              </a:solidFill>
              <a:effectLst/>
            </a:endParaRPr>
          </a:p>
        </p:txBody>
      </p:sp>
      <p:sp>
        <p:nvSpPr>
          <p:cNvPr id="4" name="Title 1">
            <a:extLst>
              <a:ext uri="{FF2B5EF4-FFF2-40B4-BE49-F238E27FC236}">
                <a16:creationId xmlns:a16="http://schemas.microsoft.com/office/drawing/2014/main" id="{76D1EAFC-8AEC-7D1D-E500-9C3D71342256}"/>
              </a:ext>
            </a:extLst>
          </p:cNvPr>
          <p:cNvSpPr>
            <a:spLocks noGrp="1"/>
          </p:cNvSpPr>
          <p:nvPr>
            <p:ph type="title"/>
          </p:nvPr>
        </p:nvSpPr>
        <p:spPr>
          <a:xfrm>
            <a:off x="457200" y="21372"/>
            <a:ext cx="8229600" cy="457199"/>
          </a:xfrm>
          <a:solidFill>
            <a:schemeClr val="tx2"/>
          </a:solidFill>
        </p:spPr>
        <p:txBody>
          <a:bodyPr>
            <a:noAutofit/>
          </a:bodyPr>
          <a:lstStyle/>
          <a:p>
            <a:r>
              <a:rPr lang="en-GB" sz="3200" b="1" i="0" u="none" strike="noStrike" baseline="0" dirty="0">
                <a:solidFill>
                  <a:schemeClr val="bg1"/>
                </a:solidFill>
                <a:latin typeface="+mn-lt"/>
              </a:rPr>
              <a:t>Question 13: The promotion of healthy living</a:t>
            </a:r>
            <a:endParaRPr lang="en-GB" sz="3200" dirty="0">
              <a:solidFill>
                <a:schemeClr val="bg1"/>
              </a:solidFill>
              <a:latin typeface="+mn-lt"/>
            </a:endParaRPr>
          </a:p>
        </p:txBody>
      </p:sp>
      <p:pic>
        <p:nvPicPr>
          <p:cNvPr id="1030" name="Picture 6" descr="Hlp">
            <a:extLst>
              <a:ext uri="{FF2B5EF4-FFF2-40B4-BE49-F238E27FC236}">
                <a16:creationId xmlns:a16="http://schemas.microsoft.com/office/drawing/2014/main" id="{B5534F73-44C7-C8D9-8236-1B78E292B1A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31629" y="507184"/>
            <a:ext cx="4271342" cy="30904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lp 2">
            <a:extLst>
              <a:ext uri="{FF2B5EF4-FFF2-40B4-BE49-F238E27FC236}">
                <a16:creationId xmlns:a16="http://schemas.microsoft.com/office/drawing/2014/main" id="{AC7F88CA-93D7-692E-0786-3D9DBED88B7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27374" y="3826898"/>
            <a:ext cx="4271342" cy="3009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383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269C-3B93-C2C2-9317-AEC9ED2822FF}"/>
              </a:ext>
            </a:extLst>
          </p:cNvPr>
          <p:cNvSpPr>
            <a:spLocks noGrp="1"/>
          </p:cNvSpPr>
          <p:nvPr>
            <p:ph type="title"/>
          </p:nvPr>
        </p:nvSpPr>
        <p:spPr>
          <a:xfrm>
            <a:off x="457200" y="188640"/>
            <a:ext cx="8229600" cy="457199"/>
          </a:xfrm>
          <a:solidFill>
            <a:schemeClr val="tx2"/>
          </a:solidFill>
        </p:spPr>
        <p:txBody>
          <a:bodyPr>
            <a:noAutofit/>
          </a:bodyPr>
          <a:lstStyle/>
          <a:p>
            <a:r>
              <a:rPr lang="en-GB" sz="2800" b="1" i="0" u="none" strike="noStrike" baseline="0" dirty="0">
                <a:solidFill>
                  <a:schemeClr val="bg1"/>
                </a:solidFill>
                <a:latin typeface="+mn-lt"/>
              </a:rPr>
              <a:t>Question 14: The pharmacy premises and privacy</a:t>
            </a:r>
            <a:endParaRPr lang="en-GB" sz="2800" dirty="0">
              <a:solidFill>
                <a:schemeClr val="bg1"/>
              </a:solidFill>
              <a:latin typeface="+mn-lt"/>
            </a:endParaRPr>
          </a:p>
        </p:txBody>
      </p:sp>
      <p:sp>
        <p:nvSpPr>
          <p:cNvPr id="3" name="Content Placeholder 2">
            <a:extLst>
              <a:ext uri="{FF2B5EF4-FFF2-40B4-BE49-F238E27FC236}">
                <a16:creationId xmlns:a16="http://schemas.microsoft.com/office/drawing/2014/main" id="{1A3417FC-5FCD-0AD4-EF60-06C004B2721C}"/>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6CBFCE09-7E80-0A5D-CF5E-335E87589FAE}"/>
              </a:ext>
            </a:extLst>
          </p:cNvPr>
          <p:cNvPicPr>
            <a:picLocks noChangeAspect="1"/>
          </p:cNvPicPr>
          <p:nvPr/>
        </p:nvPicPr>
        <p:blipFill>
          <a:blip r:embed="rId2"/>
          <a:stretch>
            <a:fillRect/>
          </a:stretch>
        </p:blipFill>
        <p:spPr>
          <a:xfrm>
            <a:off x="0" y="794441"/>
            <a:ext cx="9144000" cy="5269117"/>
          </a:xfrm>
          <a:prstGeom prst="rect">
            <a:avLst/>
          </a:prstGeom>
        </p:spPr>
      </p:pic>
    </p:spTree>
    <p:extLst>
      <p:ext uri="{BB962C8B-B14F-4D97-AF65-F5344CB8AC3E}">
        <p14:creationId xmlns:p14="http://schemas.microsoft.com/office/powerpoint/2010/main" val="926072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04AA-8738-75E0-6628-DF317B64C18B}"/>
              </a:ext>
            </a:extLst>
          </p:cNvPr>
          <p:cNvSpPr>
            <a:spLocks noGrp="1"/>
          </p:cNvSpPr>
          <p:nvPr>
            <p:ph type="title"/>
          </p:nvPr>
        </p:nvSpPr>
        <p:spPr>
          <a:xfrm>
            <a:off x="457200" y="46038"/>
            <a:ext cx="8229600" cy="457199"/>
          </a:xfrm>
          <a:solidFill>
            <a:schemeClr val="tx2"/>
          </a:solidFill>
        </p:spPr>
        <p:txBody>
          <a:bodyPr>
            <a:normAutofit fontScale="90000"/>
          </a:bodyPr>
          <a:lstStyle/>
          <a:p>
            <a:r>
              <a:rPr lang="en-GB" sz="2800" b="1" i="0" u="none" strike="noStrike" baseline="0" dirty="0">
                <a:solidFill>
                  <a:schemeClr val="bg1"/>
                </a:solidFill>
                <a:latin typeface="+mn-lt"/>
              </a:rPr>
              <a:t>Question 14: The pharmacy premises and privacy</a:t>
            </a:r>
            <a:endParaRPr lang="en-GB" sz="2800" dirty="0"/>
          </a:p>
        </p:txBody>
      </p:sp>
      <p:sp>
        <p:nvSpPr>
          <p:cNvPr id="3" name="Content Placeholder 2">
            <a:extLst>
              <a:ext uri="{FF2B5EF4-FFF2-40B4-BE49-F238E27FC236}">
                <a16:creationId xmlns:a16="http://schemas.microsoft.com/office/drawing/2014/main" id="{9753A2D0-42E0-0DE3-4075-5E65F2F2E4C8}"/>
              </a:ext>
            </a:extLst>
          </p:cNvPr>
          <p:cNvSpPr>
            <a:spLocks noGrp="1"/>
          </p:cNvSpPr>
          <p:nvPr>
            <p:ph idx="1"/>
          </p:nvPr>
        </p:nvSpPr>
        <p:spPr>
          <a:xfrm>
            <a:off x="179512" y="503238"/>
            <a:ext cx="8784976" cy="5851524"/>
          </a:xfrm>
        </p:spPr>
        <p:txBody>
          <a:bodyPr>
            <a:normAutofit fontScale="62500" lnSpcReduction="20000"/>
          </a:bodyPr>
          <a:lstStyle/>
          <a:p>
            <a:r>
              <a:rPr lang="en-GB" dirty="0"/>
              <a:t>Consultation room requirements Information on the Terms of Service requirements for a consultation room can be found in the </a:t>
            </a:r>
            <a:r>
              <a:rPr lang="en-GB" dirty="0">
                <a:hlinkClick r:id="rId2"/>
              </a:rPr>
              <a:t>Regs Reminder </a:t>
            </a:r>
            <a:r>
              <a:rPr lang="en-GB" dirty="0"/>
              <a:t>on consultation rooms and remote consultations. There are alternative requirements for some pharmacies, for example, DSPs, and in a small number of cases exemptions apply which may be time limited.  </a:t>
            </a:r>
          </a:p>
          <a:p>
            <a:endParaRPr lang="en-GB" dirty="0"/>
          </a:p>
          <a:p>
            <a:r>
              <a:rPr lang="en-GB" dirty="0"/>
              <a:t>The requirement for the consultation room is based on the existing requirement for a consultation room which is included in the service specifications of most of the </a:t>
            </a:r>
            <a:r>
              <a:rPr lang="en-GB" dirty="0">
                <a:hlinkClick r:id="rId3"/>
              </a:rPr>
              <a:t>Advanced services</a:t>
            </a:r>
            <a:r>
              <a:rPr lang="en-GB" dirty="0"/>
              <a:t>; most pharmacies already comply with these requirements.  </a:t>
            </a:r>
          </a:p>
          <a:p>
            <a:pPr marL="0" indent="0">
              <a:buNone/>
            </a:pPr>
            <a:endParaRPr lang="en-GB" dirty="0"/>
          </a:p>
          <a:p>
            <a:pPr marL="0" indent="0">
              <a:buNone/>
            </a:pPr>
            <a:r>
              <a:rPr lang="en-GB" dirty="0"/>
              <a:t>The requirements for the consultation room are that it is:  </a:t>
            </a:r>
          </a:p>
          <a:p>
            <a:r>
              <a:rPr lang="en-GB" dirty="0"/>
              <a:t>clearly designated as a room for confidential conversations, for example a sign is attached to the door to the room saying Consultation room;  </a:t>
            </a:r>
          </a:p>
          <a:p>
            <a:r>
              <a:rPr lang="en-GB" dirty="0"/>
              <a:t>distinct from the general public areas of the pharmacy premises; </a:t>
            </a:r>
          </a:p>
          <a:p>
            <a:r>
              <a:rPr lang="en-GB" dirty="0"/>
              <a:t>a room where both the person receiving the service and the person providing it can be seated together and communicate confidentially.</a:t>
            </a:r>
          </a:p>
          <a:p>
            <a:pPr marL="0" indent="0">
              <a:buNone/>
            </a:pPr>
            <a:endParaRPr lang="en-GB" dirty="0"/>
          </a:p>
          <a:p>
            <a:pPr marL="0" indent="0">
              <a:buNone/>
            </a:pPr>
            <a:r>
              <a:rPr lang="en-GB" sz="3200" b="1" i="0" u="sng" dirty="0">
                <a:solidFill>
                  <a:srgbClr val="003087"/>
                </a:solidFill>
                <a:effectLst/>
                <a:highlight>
                  <a:srgbClr val="E8EDEE"/>
                </a:highlight>
                <a:hlinkClick r:id="rId4"/>
              </a:rPr>
              <a:t>Approved Particulars - premises</a:t>
            </a:r>
            <a:endParaRPr lang="en-GB" sz="3200" b="1" i="0" dirty="0">
              <a:solidFill>
                <a:srgbClr val="202A30"/>
              </a:solidFill>
              <a:effectLst/>
              <a:highlight>
                <a:srgbClr val="E8EDEE"/>
              </a:highlight>
            </a:endParaRPr>
          </a:p>
          <a:p>
            <a:pPr marL="0" indent="0">
              <a:buNone/>
            </a:pPr>
            <a:r>
              <a:rPr lang="en-GB" dirty="0"/>
              <a:t>   </a:t>
            </a:r>
          </a:p>
        </p:txBody>
      </p:sp>
    </p:spTree>
    <p:extLst>
      <p:ext uri="{BB962C8B-B14F-4D97-AF65-F5344CB8AC3E}">
        <p14:creationId xmlns:p14="http://schemas.microsoft.com/office/powerpoint/2010/main" val="2803132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269C-3B93-C2C2-9317-AEC9ED2822FF}"/>
              </a:ext>
            </a:extLst>
          </p:cNvPr>
          <p:cNvSpPr>
            <a:spLocks noGrp="1"/>
          </p:cNvSpPr>
          <p:nvPr>
            <p:ph type="title"/>
          </p:nvPr>
        </p:nvSpPr>
        <p:spPr>
          <a:xfrm>
            <a:off x="457200" y="188640"/>
            <a:ext cx="8229600" cy="457199"/>
          </a:xfrm>
          <a:solidFill>
            <a:schemeClr val="tx2"/>
          </a:solidFill>
        </p:spPr>
        <p:txBody>
          <a:bodyPr>
            <a:noAutofit/>
          </a:bodyPr>
          <a:lstStyle/>
          <a:p>
            <a:r>
              <a:rPr lang="en-GB" sz="2400" b="1" i="0" u="none" strike="noStrike" baseline="0" dirty="0">
                <a:solidFill>
                  <a:schemeClr val="bg1"/>
                </a:solidFill>
                <a:latin typeface="Arial-BoldMT"/>
              </a:rPr>
              <a:t>Question 15: Community Pharmacy Staffing</a:t>
            </a:r>
            <a:endParaRPr lang="en-GB" sz="2400" dirty="0">
              <a:solidFill>
                <a:schemeClr val="bg1"/>
              </a:solidFill>
              <a:latin typeface="+mn-lt"/>
            </a:endParaRPr>
          </a:p>
        </p:txBody>
      </p:sp>
      <p:pic>
        <p:nvPicPr>
          <p:cNvPr id="6" name="Content Placeholder 5">
            <a:extLst>
              <a:ext uri="{FF2B5EF4-FFF2-40B4-BE49-F238E27FC236}">
                <a16:creationId xmlns:a16="http://schemas.microsoft.com/office/drawing/2014/main" id="{7203A5F3-F154-EC89-5487-E3905BC7DE5D}"/>
              </a:ext>
            </a:extLst>
          </p:cNvPr>
          <p:cNvPicPr>
            <a:picLocks noGrp="1" noChangeAspect="1"/>
          </p:cNvPicPr>
          <p:nvPr>
            <p:ph idx="1"/>
          </p:nvPr>
        </p:nvPicPr>
        <p:blipFill>
          <a:blip r:embed="rId2"/>
          <a:stretch>
            <a:fillRect/>
          </a:stretch>
        </p:blipFill>
        <p:spPr>
          <a:xfrm>
            <a:off x="457200" y="764704"/>
            <a:ext cx="7817035" cy="4525963"/>
          </a:xfrm>
        </p:spPr>
      </p:pic>
    </p:spTree>
    <p:extLst>
      <p:ext uri="{BB962C8B-B14F-4D97-AF65-F5344CB8AC3E}">
        <p14:creationId xmlns:p14="http://schemas.microsoft.com/office/powerpoint/2010/main" val="3870418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269C-3B93-C2C2-9317-AEC9ED2822FF}"/>
              </a:ext>
            </a:extLst>
          </p:cNvPr>
          <p:cNvSpPr>
            <a:spLocks noGrp="1"/>
          </p:cNvSpPr>
          <p:nvPr>
            <p:ph type="title"/>
          </p:nvPr>
        </p:nvSpPr>
        <p:spPr>
          <a:xfrm>
            <a:off x="457200" y="69727"/>
            <a:ext cx="8229600" cy="457199"/>
          </a:xfrm>
          <a:solidFill>
            <a:schemeClr val="tx2"/>
          </a:solidFill>
        </p:spPr>
        <p:txBody>
          <a:bodyPr>
            <a:noAutofit/>
          </a:bodyPr>
          <a:lstStyle/>
          <a:p>
            <a:r>
              <a:rPr lang="en-GB" sz="2000" b="1" i="0" u="none" strike="noStrike" baseline="0" dirty="0">
                <a:solidFill>
                  <a:schemeClr val="bg1"/>
                </a:solidFill>
                <a:latin typeface="Arial-BoldMT"/>
              </a:rPr>
              <a:t>Question 16: Opening Hours, Temporary &amp; Emergency Closures</a:t>
            </a:r>
            <a:endParaRPr lang="en-GB" sz="2000" dirty="0">
              <a:solidFill>
                <a:schemeClr val="bg1"/>
              </a:solidFill>
              <a:latin typeface="+mn-lt"/>
            </a:endParaRPr>
          </a:p>
        </p:txBody>
      </p:sp>
      <p:sp>
        <p:nvSpPr>
          <p:cNvPr id="3" name="Content Placeholder 2">
            <a:extLst>
              <a:ext uri="{FF2B5EF4-FFF2-40B4-BE49-F238E27FC236}">
                <a16:creationId xmlns:a16="http://schemas.microsoft.com/office/drawing/2014/main" id="{1A3417FC-5FCD-0AD4-EF60-06C004B2721C}"/>
              </a:ext>
            </a:extLst>
          </p:cNvPr>
          <p:cNvSpPr>
            <a:spLocks noGrp="1"/>
          </p:cNvSpPr>
          <p:nvPr>
            <p:ph idx="1"/>
          </p:nvPr>
        </p:nvSpPr>
        <p:spPr/>
        <p:txBody>
          <a:bodyPr/>
          <a:lstStyle/>
          <a:p>
            <a:endParaRPr lang="en-GB" dirty="0"/>
          </a:p>
        </p:txBody>
      </p:sp>
      <p:pic>
        <p:nvPicPr>
          <p:cNvPr id="8" name="Picture 7">
            <a:extLst>
              <a:ext uri="{FF2B5EF4-FFF2-40B4-BE49-F238E27FC236}">
                <a16:creationId xmlns:a16="http://schemas.microsoft.com/office/drawing/2014/main" id="{15D909B9-450A-942D-6D23-0DBD436DD3F1}"/>
              </a:ext>
            </a:extLst>
          </p:cNvPr>
          <p:cNvPicPr>
            <a:picLocks noChangeAspect="1"/>
          </p:cNvPicPr>
          <p:nvPr/>
        </p:nvPicPr>
        <p:blipFill>
          <a:blip r:embed="rId2"/>
          <a:stretch>
            <a:fillRect/>
          </a:stretch>
        </p:blipFill>
        <p:spPr>
          <a:xfrm>
            <a:off x="122455" y="711662"/>
            <a:ext cx="8564345" cy="5267393"/>
          </a:xfrm>
          <a:prstGeom prst="rect">
            <a:avLst/>
          </a:prstGeom>
        </p:spPr>
      </p:pic>
    </p:spTree>
    <p:extLst>
      <p:ext uri="{BB962C8B-B14F-4D97-AF65-F5344CB8AC3E}">
        <p14:creationId xmlns:p14="http://schemas.microsoft.com/office/powerpoint/2010/main" val="915216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269C-3B93-C2C2-9317-AEC9ED2822FF}"/>
              </a:ext>
            </a:extLst>
          </p:cNvPr>
          <p:cNvSpPr>
            <a:spLocks noGrp="1"/>
          </p:cNvSpPr>
          <p:nvPr>
            <p:ph type="title"/>
          </p:nvPr>
        </p:nvSpPr>
        <p:spPr>
          <a:xfrm>
            <a:off x="457200" y="188640"/>
            <a:ext cx="8229600" cy="457199"/>
          </a:xfrm>
          <a:solidFill>
            <a:schemeClr val="tx2"/>
          </a:solidFill>
        </p:spPr>
        <p:txBody>
          <a:bodyPr>
            <a:noAutofit/>
          </a:bodyPr>
          <a:lstStyle/>
          <a:p>
            <a:r>
              <a:rPr lang="en-GB" sz="2000" b="1" i="0" u="none" strike="noStrike" baseline="0" dirty="0">
                <a:solidFill>
                  <a:schemeClr val="bg1"/>
                </a:solidFill>
                <a:latin typeface="Arial-BoldMT"/>
              </a:rPr>
              <a:t>Question 16: Opening Hours, Temporary &amp; Emergency Closures</a:t>
            </a:r>
            <a:endParaRPr lang="en-GB" sz="2000" dirty="0">
              <a:solidFill>
                <a:schemeClr val="bg1"/>
              </a:solidFill>
              <a:latin typeface="+mn-lt"/>
            </a:endParaRPr>
          </a:p>
        </p:txBody>
      </p:sp>
      <p:sp>
        <p:nvSpPr>
          <p:cNvPr id="3" name="Content Placeholder 2">
            <a:extLst>
              <a:ext uri="{FF2B5EF4-FFF2-40B4-BE49-F238E27FC236}">
                <a16:creationId xmlns:a16="http://schemas.microsoft.com/office/drawing/2014/main" id="{1A3417FC-5FCD-0AD4-EF60-06C004B2721C}"/>
              </a:ext>
            </a:extLst>
          </p:cNvPr>
          <p:cNvSpPr>
            <a:spLocks noGrp="1"/>
          </p:cNvSpPr>
          <p:nvPr>
            <p:ph idx="1"/>
          </p:nvPr>
        </p:nvSpPr>
        <p:spPr>
          <a:xfrm>
            <a:off x="457200" y="980728"/>
            <a:ext cx="8435280" cy="5145435"/>
          </a:xfrm>
        </p:spPr>
        <p:txBody>
          <a:bodyPr>
            <a:normAutofit/>
          </a:bodyPr>
          <a:lstStyle/>
          <a:p>
            <a:pPr marL="0" indent="0" algn="l">
              <a:buNone/>
            </a:pPr>
            <a:r>
              <a:rPr lang="en-GB" sz="2400" b="1" i="0" dirty="0">
                <a:effectLst/>
              </a:rPr>
              <a:t>Briefing 011/22: Temporary closures of community pharmacies (</a:t>
            </a:r>
            <a:r>
              <a:rPr lang="en-GB" sz="2400" b="0" i="0" dirty="0">
                <a:effectLst/>
              </a:rPr>
              <a:t>Published on: 1st April 2022 | Updated on: 30th June 2022)</a:t>
            </a:r>
          </a:p>
          <a:p>
            <a:pPr algn="just"/>
            <a:r>
              <a:rPr lang="en-GB" sz="2400" b="0" i="0" dirty="0">
                <a:effectLst/>
              </a:rPr>
              <a:t>This Briefing provides information on temporary closures of community pharmacies due to illness or other reasonable cause – beyond the control of the contractor – from 1st April 2022.</a:t>
            </a:r>
          </a:p>
          <a:p>
            <a:pPr algn="just"/>
            <a:endParaRPr lang="en-GB" sz="2400" b="1" i="0" u="sng" dirty="0">
              <a:effectLst/>
              <a:hlinkClick r:id="rId2">
                <a:extLst>
                  <a:ext uri="{A12FA001-AC4F-418D-AE19-62706E023703}">
                    <ahyp:hlinkClr xmlns:ahyp="http://schemas.microsoft.com/office/drawing/2018/hyperlinkcolor" val="tx"/>
                  </a:ext>
                </a:extLst>
              </a:hlinkClick>
            </a:endParaRPr>
          </a:p>
          <a:p>
            <a:pPr algn="just"/>
            <a:r>
              <a:rPr lang="en-GB" sz="2400" b="1" i="0" u="sng" dirty="0">
                <a:effectLst/>
                <a:hlinkClick r:id="rId2">
                  <a:extLst>
                    <a:ext uri="{A12FA001-AC4F-418D-AE19-62706E023703}">
                      <ahyp:hlinkClr xmlns:ahyp="http://schemas.microsoft.com/office/drawing/2018/hyperlinkcolor" val="tx"/>
                    </a:ext>
                  </a:extLst>
                </a:hlinkClick>
              </a:rPr>
              <a:t>PSNC Briefing 011/22: Temporary closures of community pharmacies</a:t>
            </a:r>
            <a:endParaRPr lang="en-GB" sz="2400" b="0" i="0" dirty="0">
              <a:effectLst/>
            </a:endParaRPr>
          </a:p>
          <a:p>
            <a:pPr algn="l"/>
            <a:endParaRPr lang="en-GB" sz="2400" b="0" i="0" dirty="0">
              <a:effectLst/>
            </a:endParaRPr>
          </a:p>
          <a:p>
            <a:pPr algn="l"/>
            <a:r>
              <a:rPr lang="en-GB" sz="2400" b="0" i="0" dirty="0">
                <a:effectLst/>
              </a:rPr>
              <a:t>For more information on this topic please email </a:t>
            </a:r>
            <a:r>
              <a:rPr lang="en-GB" sz="2400" b="1" i="0" u="sng" dirty="0">
                <a:effectLst/>
                <a:hlinkClick r:id="rId3">
                  <a:extLst>
                    <a:ext uri="{A12FA001-AC4F-418D-AE19-62706E023703}">
                      <ahyp:hlinkClr xmlns:ahyp="http://schemas.microsoft.com/office/drawing/2018/hyperlinkcolor" val="tx"/>
                    </a:ext>
                  </a:extLst>
                </a:hlinkClick>
              </a:rPr>
              <a:t>regulations.team@cpe.org.uk</a:t>
            </a:r>
            <a:endParaRPr lang="en-GB" sz="2400" b="0" i="0" dirty="0">
              <a:effectLst/>
            </a:endParaRPr>
          </a:p>
          <a:p>
            <a:endParaRPr lang="en-GB" dirty="0"/>
          </a:p>
        </p:txBody>
      </p:sp>
    </p:spTree>
    <p:extLst>
      <p:ext uri="{BB962C8B-B14F-4D97-AF65-F5344CB8AC3E}">
        <p14:creationId xmlns:p14="http://schemas.microsoft.com/office/powerpoint/2010/main" val="3915591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BDEFA1-7DE1-9407-1BA7-C9FB926A2077}"/>
              </a:ext>
            </a:extLst>
          </p:cNvPr>
          <p:cNvSpPr>
            <a:spLocks noGrp="1"/>
          </p:cNvSpPr>
          <p:nvPr>
            <p:ph type="title"/>
          </p:nvPr>
        </p:nvSpPr>
        <p:spPr>
          <a:xfrm>
            <a:off x="1028699" y="294538"/>
            <a:ext cx="7421963" cy="1033669"/>
          </a:xfrm>
        </p:spPr>
        <p:txBody>
          <a:bodyPr>
            <a:normAutofit/>
          </a:bodyPr>
          <a:lstStyle/>
          <a:p>
            <a:r>
              <a:rPr lang="en-GB" sz="6000" b="1" dirty="0">
                <a:solidFill>
                  <a:srgbClr val="FFFFFF"/>
                </a:solidFill>
              </a:rPr>
              <a:t>Agenda </a:t>
            </a:r>
          </a:p>
        </p:txBody>
      </p:sp>
      <p:graphicFrame>
        <p:nvGraphicFramePr>
          <p:cNvPr id="4" name="Table 3">
            <a:extLst>
              <a:ext uri="{FF2B5EF4-FFF2-40B4-BE49-F238E27FC236}">
                <a16:creationId xmlns:a16="http://schemas.microsoft.com/office/drawing/2014/main" id="{4B595345-215E-3C18-06E7-A82E3A797316}"/>
              </a:ext>
            </a:extLst>
          </p:cNvPr>
          <p:cNvGraphicFramePr>
            <a:graphicFrameLocks noGrp="1"/>
          </p:cNvGraphicFramePr>
          <p:nvPr>
            <p:extLst>
              <p:ext uri="{D42A27DB-BD31-4B8C-83A1-F6EECF244321}">
                <p14:modId xmlns:p14="http://schemas.microsoft.com/office/powerpoint/2010/main" val="2595121586"/>
              </p:ext>
            </p:extLst>
          </p:nvPr>
        </p:nvGraphicFramePr>
        <p:xfrm>
          <a:off x="2123728" y="1885279"/>
          <a:ext cx="4619902" cy="4211302"/>
        </p:xfrm>
        <a:graphic>
          <a:graphicData uri="http://schemas.openxmlformats.org/drawingml/2006/table">
            <a:tbl>
              <a:tblPr firstRow="1" firstCol="1" bandRow="1">
                <a:tableStyleId>{5C22544A-7EE6-4342-B048-85BDC9FD1C3A}</a:tableStyleId>
              </a:tblPr>
              <a:tblGrid>
                <a:gridCol w="762254">
                  <a:extLst>
                    <a:ext uri="{9D8B030D-6E8A-4147-A177-3AD203B41FA5}">
                      <a16:colId xmlns:a16="http://schemas.microsoft.com/office/drawing/2014/main" val="3393617187"/>
                    </a:ext>
                  </a:extLst>
                </a:gridCol>
                <a:gridCol w="1902042">
                  <a:extLst>
                    <a:ext uri="{9D8B030D-6E8A-4147-A177-3AD203B41FA5}">
                      <a16:colId xmlns:a16="http://schemas.microsoft.com/office/drawing/2014/main" val="2375474551"/>
                    </a:ext>
                  </a:extLst>
                </a:gridCol>
                <a:gridCol w="936104">
                  <a:extLst>
                    <a:ext uri="{9D8B030D-6E8A-4147-A177-3AD203B41FA5}">
                      <a16:colId xmlns:a16="http://schemas.microsoft.com/office/drawing/2014/main" val="2297193182"/>
                    </a:ext>
                  </a:extLst>
                </a:gridCol>
                <a:gridCol w="1019502">
                  <a:extLst>
                    <a:ext uri="{9D8B030D-6E8A-4147-A177-3AD203B41FA5}">
                      <a16:colId xmlns:a16="http://schemas.microsoft.com/office/drawing/2014/main" val="972110565"/>
                    </a:ext>
                  </a:extLst>
                </a:gridCol>
              </a:tblGrid>
              <a:tr h="241214">
                <a:tc>
                  <a:txBody>
                    <a:bodyPr/>
                    <a:lstStyle/>
                    <a:p>
                      <a:pPr>
                        <a:lnSpc>
                          <a:spcPct val="105000"/>
                        </a:lnSpc>
                        <a:spcAft>
                          <a:spcPts val="800"/>
                        </a:spcAft>
                      </a:pPr>
                      <a:r>
                        <a:rPr lang="en-US" sz="1400" b="1" kern="0" dirty="0">
                          <a:solidFill>
                            <a:schemeClr val="tx1"/>
                          </a:solidFill>
                          <a:effectLst/>
                          <a:highlight>
                            <a:srgbClr val="D9D9D9"/>
                          </a:highlight>
                        </a:rPr>
                        <a:t>No.</a:t>
                      </a:r>
                      <a:endParaRPr lang="en-GB" sz="1400" b="1" kern="100" dirty="0">
                        <a:solidFill>
                          <a:schemeClr val="tx1"/>
                        </a:solidFill>
                        <a:effectLst/>
                        <a:highlight>
                          <a:srgbClr val="D9D9D9"/>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tc>
                  <a:txBody>
                    <a:bodyPr/>
                    <a:lstStyle/>
                    <a:p>
                      <a:pPr>
                        <a:lnSpc>
                          <a:spcPct val="105000"/>
                        </a:lnSpc>
                        <a:spcAft>
                          <a:spcPts val="800"/>
                        </a:spcAft>
                      </a:pPr>
                      <a:r>
                        <a:rPr lang="en-US" sz="1400" b="1" kern="0">
                          <a:solidFill>
                            <a:schemeClr val="tx1"/>
                          </a:solidFill>
                          <a:effectLst/>
                          <a:highlight>
                            <a:srgbClr val="D9D9D9"/>
                          </a:highlight>
                        </a:rPr>
                        <a:t>Section</a:t>
                      </a:r>
                      <a:endParaRPr lang="en-GB" sz="1400" b="1" kern="100">
                        <a:solidFill>
                          <a:schemeClr val="tx1"/>
                        </a:solidFill>
                        <a:effectLst/>
                        <a:highlight>
                          <a:srgbClr val="D9D9D9"/>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tc>
                  <a:txBody>
                    <a:bodyPr/>
                    <a:lstStyle/>
                    <a:p>
                      <a:pPr>
                        <a:lnSpc>
                          <a:spcPct val="105000"/>
                        </a:lnSpc>
                        <a:spcAft>
                          <a:spcPts val="800"/>
                        </a:spcAft>
                      </a:pPr>
                      <a:r>
                        <a:rPr lang="en-US" sz="1400" b="1" kern="0">
                          <a:solidFill>
                            <a:schemeClr val="tx1"/>
                          </a:solidFill>
                          <a:effectLst/>
                          <a:highlight>
                            <a:srgbClr val="D9D9D9"/>
                          </a:highlight>
                        </a:rPr>
                        <a:t>Lead</a:t>
                      </a:r>
                      <a:endParaRPr lang="en-GB" sz="1400" b="1" kern="100">
                        <a:solidFill>
                          <a:schemeClr val="tx1"/>
                        </a:solidFill>
                        <a:effectLst/>
                        <a:highlight>
                          <a:srgbClr val="D9D9D9"/>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tc>
                  <a:txBody>
                    <a:bodyPr/>
                    <a:lstStyle/>
                    <a:p>
                      <a:pPr>
                        <a:lnSpc>
                          <a:spcPct val="105000"/>
                        </a:lnSpc>
                        <a:spcAft>
                          <a:spcPts val="800"/>
                        </a:spcAft>
                      </a:pPr>
                      <a:r>
                        <a:rPr lang="en-US" sz="1400" b="1" kern="0">
                          <a:solidFill>
                            <a:schemeClr val="tx1"/>
                          </a:solidFill>
                          <a:effectLst/>
                          <a:highlight>
                            <a:srgbClr val="D9D9D9"/>
                          </a:highlight>
                        </a:rPr>
                        <a:t>Timing</a:t>
                      </a:r>
                      <a:endParaRPr lang="en-GB" sz="1400" b="1" kern="100">
                        <a:solidFill>
                          <a:schemeClr val="tx1"/>
                        </a:solidFill>
                        <a:effectLst/>
                        <a:highlight>
                          <a:srgbClr val="D9D9D9"/>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extLst>
                  <a:ext uri="{0D108BD9-81ED-4DB2-BD59-A6C34878D82A}">
                    <a16:rowId xmlns:a16="http://schemas.microsoft.com/office/drawing/2014/main" val="2684746421"/>
                  </a:ext>
                </a:extLst>
              </a:tr>
              <a:tr h="858045">
                <a:tc>
                  <a:txBody>
                    <a:bodyPr/>
                    <a:lstStyle/>
                    <a:p>
                      <a:pPr>
                        <a:lnSpc>
                          <a:spcPct val="105000"/>
                        </a:lnSpc>
                        <a:spcAft>
                          <a:spcPts val="800"/>
                        </a:spcAft>
                      </a:pPr>
                      <a:r>
                        <a:rPr lang="en-US" sz="1400" b="1" kern="0">
                          <a:solidFill>
                            <a:schemeClr val="tx1"/>
                          </a:solidFill>
                          <a:effectLst/>
                        </a:rPr>
                        <a:t>1.</a:t>
                      </a:r>
                      <a:endParaRPr lang="en-GB" sz="14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tc>
                  <a:txBody>
                    <a:bodyPr/>
                    <a:lstStyle/>
                    <a:p>
                      <a:pPr>
                        <a:lnSpc>
                          <a:spcPct val="105000"/>
                        </a:lnSpc>
                        <a:spcAft>
                          <a:spcPts val="600"/>
                        </a:spcAft>
                      </a:pPr>
                      <a:r>
                        <a:rPr lang="en-US" sz="1400" b="1" kern="0" dirty="0">
                          <a:solidFill>
                            <a:schemeClr val="tx1"/>
                          </a:solidFill>
                          <a:effectLst/>
                        </a:rPr>
                        <a:t>Welcome &amp; Introductions</a:t>
                      </a:r>
                      <a:endParaRPr lang="en-GB"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tc>
                  <a:txBody>
                    <a:bodyPr/>
                    <a:lstStyle/>
                    <a:p>
                      <a:pPr>
                        <a:lnSpc>
                          <a:spcPct val="105000"/>
                        </a:lnSpc>
                        <a:spcAft>
                          <a:spcPts val="800"/>
                        </a:spcAft>
                      </a:pPr>
                      <a:r>
                        <a:rPr lang="en-US" sz="1400" b="1" kern="0" dirty="0">
                          <a:solidFill>
                            <a:schemeClr val="tx1"/>
                          </a:solidFill>
                          <a:effectLst/>
                        </a:rPr>
                        <a:t>David Tamby Rajah </a:t>
                      </a:r>
                      <a:endParaRPr lang="en-GB"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tc>
                  <a:txBody>
                    <a:bodyPr/>
                    <a:lstStyle/>
                    <a:p>
                      <a:pPr>
                        <a:lnSpc>
                          <a:spcPct val="105000"/>
                        </a:lnSpc>
                        <a:spcAft>
                          <a:spcPts val="800"/>
                        </a:spcAft>
                      </a:pPr>
                      <a:r>
                        <a:rPr lang="en-US" sz="1400" b="1" kern="0">
                          <a:solidFill>
                            <a:schemeClr val="tx1"/>
                          </a:solidFill>
                          <a:effectLst/>
                        </a:rPr>
                        <a:t>8.00-8.05</a:t>
                      </a:r>
                      <a:endParaRPr lang="en-GB" sz="14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extLst>
                  <a:ext uri="{0D108BD9-81ED-4DB2-BD59-A6C34878D82A}">
                    <a16:rowId xmlns:a16="http://schemas.microsoft.com/office/drawing/2014/main" val="3567495930"/>
                  </a:ext>
                </a:extLst>
              </a:tr>
              <a:tr h="858045">
                <a:tc>
                  <a:txBody>
                    <a:bodyPr/>
                    <a:lstStyle/>
                    <a:p>
                      <a:pPr>
                        <a:lnSpc>
                          <a:spcPct val="105000"/>
                        </a:lnSpc>
                        <a:spcAft>
                          <a:spcPts val="800"/>
                        </a:spcAft>
                      </a:pPr>
                      <a:r>
                        <a:rPr lang="en-US" sz="1400" b="1" kern="0">
                          <a:solidFill>
                            <a:schemeClr val="tx1"/>
                          </a:solidFill>
                          <a:effectLst/>
                        </a:rPr>
                        <a:t>2.</a:t>
                      </a:r>
                      <a:endParaRPr lang="en-GB" sz="14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tc>
                  <a:txBody>
                    <a:bodyPr/>
                    <a:lstStyle/>
                    <a:p>
                      <a:pPr>
                        <a:lnSpc>
                          <a:spcPct val="105000"/>
                        </a:lnSpc>
                        <a:spcAft>
                          <a:spcPts val="800"/>
                        </a:spcAft>
                      </a:pPr>
                      <a:r>
                        <a:rPr lang="en-GB" sz="1400" b="1" kern="100" dirty="0">
                          <a:solidFill>
                            <a:schemeClr val="tx1"/>
                          </a:solidFill>
                          <a:effectLst/>
                          <a:highlight>
                            <a:srgbClr val="FFFFFF"/>
                          </a:highlight>
                        </a:rPr>
                        <a:t>CPAF Introduction </a:t>
                      </a:r>
                      <a:r>
                        <a:rPr lang="en-GB" sz="1400" b="1" kern="0" dirty="0">
                          <a:solidFill>
                            <a:schemeClr val="tx1"/>
                          </a:solidFill>
                          <a:effectLst/>
                        </a:rPr>
                        <a:t> </a:t>
                      </a:r>
                      <a:endParaRPr lang="en-GB"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tc>
                  <a:txBody>
                    <a:bodyPr/>
                    <a:lstStyle/>
                    <a:p>
                      <a:pPr>
                        <a:lnSpc>
                          <a:spcPct val="105000"/>
                        </a:lnSpc>
                        <a:spcAft>
                          <a:spcPts val="800"/>
                        </a:spcAft>
                      </a:pPr>
                      <a:r>
                        <a:rPr lang="en-US" sz="1400" b="1" kern="0" dirty="0">
                          <a:solidFill>
                            <a:schemeClr val="tx1"/>
                          </a:solidFill>
                          <a:effectLst/>
                        </a:rPr>
                        <a:t>David Tamby Rajah</a:t>
                      </a:r>
                      <a:endParaRPr lang="en-GB"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tc>
                  <a:txBody>
                    <a:bodyPr/>
                    <a:lstStyle/>
                    <a:p>
                      <a:pPr>
                        <a:lnSpc>
                          <a:spcPct val="105000"/>
                        </a:lnSpc>
                        <a:spcAft>
                          <a:spcPts val="800"/>
                        </a:spcAft>
                      </a:pPr>
                      <a:r>
                        <a:rPr lang="en-US" sz="1400" b="1" kern="0" dirty="0">
                          <a:solidFill>
                            <a:schemeClr val="tx1"/>
                          </a:solidFill>
                          <a:effectLst/>
                        </a:rPr>
                        <a:t>8.05-8.10</a:t>
                      </a:r>
                      <a:endParaRPr lang="en-GB"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extLst>
                  <a:ext uri="{0D108BD9-81ED-4DB2-BD59-A6C34878D82A}">
                    <a16:rowId xmlns:a16="http://schemas.microsoft.com/office/drawing/2014/main" val="2902022867"/>
                  </a:ext>
                </a:extLst>
              </a:tr>
              <a:tr h="858045">
                <a:tc>
                  <a:txBody>
                    <a:bodyPr/>
                    <a:lstStyle/>
                    <a:p>
                      <a:pPr>
                        <a:lnSpc>
                          <a:spcPct val="105000"/>
                        </a:lnSpc>
                        <a:spcAft>
                          <a:spcPts val="800"/>
                        </a:spcAft>
                      </a:pPr>
                      <a:r>
                        <a:rPr lang="en-US" sz="1400" b="1" kern="0">
                          <a:solidFill>
                            <a:schemeClr val="tx1"/>
                          </a:solidFill>
                          <a:effectLst/>
                        </a:rPr>
                        <a:t>3. </a:t>
                      </a:r>
                      <a:endParaRPr lang="en-GB" sz="14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tc>
                  <a:txBody>
                    <a:bodyPr/>
                    <a:lstStyle/>
                    <a:p>
                      <a:pPr>
                        <a:lnSpc>
                          <a:spcPct val="105000"/>
                        </a:lnSpc>
                        <a:spcAft>
                          <a:spcPts val="800"/>
                        </a:spcAft>
                      </a:pPr>
                      <a:r>
                        <a:rPr lang="en-GB" sz="1400" b="1" kern="100">
                          <a:solidFill>
                            <a:schemeClr val="tx1"/>
                          </a:solidFill>
                          <a:effectLst/>
                          <a:highlight>
                            <a:srgbClr val="FFFFFF"/>
                          </a:highlight>
                        </a:rPr>
                        <a:t> CPAF 10 questions  </a:t>
                      </a:r>
                      <a:endParaRPr lang="en-GB" sz="14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tc>
                  <a:txBody>
                    <a:bodyPr/>
                    <a:lstStyle/>
                    <a:p>
                      <a:pPr>
                        <a:lnSpc>
                          <a:spcPct val="105000"/>
                        </a:lnSpc>
                        <a:spcAft>
                          <a:spcPts val="800"/>
                        </a:spcAft>
                      </a:pPr>
                      <a:r>
                        <a:rPr lang="en-US" sz="1400" b="1" kern="0" dirty="0">
                          <a:solidFill>
                            <a:schemeClr val="tx1"/>
                          </a:solidFill>
                          <a:effectLst/>
                        </a:rPr>
                        <a:t>David Tamby Rajah</a:t>
                      </a:r>
                      <a:endParaRPr lang="en-GB"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tc>
                  <a:txBody>
                    <a:bodyPr/>
                    <a:lstStyle/>
                    <a:p>
                      <a:pPr>
                        <a:lnSpc>
                          <a:spcPct val="105000"/>
                        </a:lnSpc>
                        <a:spcAft>
                          <a:spcPts val="800"/>
                        </a:spcAft>
                      </a:pPr>
                      <a:r>
                        <a:rPr lang="en-US" sz="1400" b="1" kern="0" dirty="0">
                          <a:solidFill>
                            <a:schemeClr val="tx1"/>
                          </a:solidFill>
                          <a:effectLst/>
                        </a:rPr>
                        <a:t>8.10-8.30</a:t>
                      </a:r>
                      <a:endParaRPr lang="en-GB"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extLst>
                  <a:ext uri="{0D108BD9-81ED-4DB2-BD59-A6C34878D82A}">
                    <a16:rowId xmlns:a16="http://schemas.microsoft.com/office/drawing/2014/main" val="2195864458"/>
                  </a:ext>
                </a:extLst>
              </a:tr>
              <a:tr h="652434">
                <a:tc>
                  <a:txBody>
                    <a:bodyPr/>
                    <a:lstStyle/>
                    <a:p>
                      <a:pPr>
                        <a:lnSpc>
                          <a:spcPct val="105000"/>
                        </a:lnSpc>
                        <a:spcAft>
                          <a:spcPts val="800"/>
                        </a:spcAft>
                      </a:pPr>
                      <a:r>
                        <a:rPr lang="en-US" sz="1400" b="1" kern="0">
                          <a:solidFill>
                            <a:schemeClr val="tx1"/>
                          </a:solidFill>
                          <a:effectLst/>
                        </a:rPr>
                        <a:t>4.</a:t>
                      </a:r>
                      <a:endParaRPr lang="en-GB" sz="14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tc>
                  <a:txBody>
                    <a:bodyPr/>
                    <a:lstStyle/>
                    <a:p>
                      <a:pPr marL="0" lvl="0" indent="0">
                        <a:lnSpc>
                          <a:spcPct val="105000"/>
                        </a:lnSpc>
                        <a:spcAft>
                          <a:spcPts val="600"/>
                        </a:spcAft>
                        <a:buClr>
                          <a:srgbClr val="242424"/>
                        </a:buClr>
                        <a:buFont typeface="Calibri" panose="020F0502020204030204" pitchFamily="34" charset="0"/>
                        <a:buNone/>
                      </a:pPr>
                      <a:r>
                        <a:rPr lang="en-US" sz="1400" b="1" kern="0" dirty="0">
                          <a:solidFill>
                            <a:schemeClr val="tx1"/>
                          </a:solidFill>
                          <a:effectLst/>
                        </a:rPr>
                        <a:t>Your feedback CP challenges and best practice sharing</a:t>
                      </a:r>
                      <a:endParaRPr lang="en-GB" sz="1400" b="1"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36195" marB="0"/>
                </a:tc>
                <a:tc>
                  <a:txBody>
                    <a:bodyPr/>
                    <a:lstStyle/>
                    <a:p>
                      <a:pPr>
                        <a:lnSpc>
                          <a:spcPct val="105000"/>
                        </a:lnSpc>
                        <a:spcAft>
                          <a:spcPts val="800"/>
                        </a:spcAft>
                      </a:pPr>
                      <a:r>
                        <a:rPr lang="en-US" sz="1400" b="1" kern="0" dirty="0">
                          <a:solidFill>
                            <a:schemeClr val="tx1"/>
                          </a:solidFill>
                          <a:effectLst/>
                        </a:rPr>
                        <a:t> </a:t>
                      </a:r>
                      <a:endParaRPr lang="en-GB" sz="1400" b="1" kern="100" dirty="0">
                        <a:solidFill>
                          <a:schemeClr val="tx1"/>
                        </a:solidFill>
                        <a:effectLst/>
                      </a:endParaRPr>
                    </a:p>
                    <a:p>
                      <a:pPr>
                        <a:lnSpc>
                          <a:spcPct val="105000"/>
                        </a:lnSpc>
                        <a:spcAft>
                          <a:spcPts val="800"/>
                        </a:spcAft>
                      </a:pPr>
                      <a:r>
                        <a:rPr lang="en-US" sz="1400" b="1" kern="0" dirty="0">
                          <a:solidFill>
                            <a:schemeClr val="tx1"/>
                          </a:solidFill>
                          <a:effectLst/>
                        </a:rPr>
                        <a:t>Open </a:t>
                      </a:r>
                      <a:endParaRPr lang="en-GB"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tc>
                  <a:txBody>
                    <a:bodyPr/>
                    <a:lstStyle/>
                    <a:p>
                      <a:pPr>
                        <a:lnSpc>
                          <a:spcPct val="105000"/>
                        </a:lnSpc>
                        <a:spcAft>
                          <a:spcPts val="800"/>
                        </a:spcAft>
                      </a:pPr>
                      <a:r>
                        <a:rPr lang="en-US" sz="1400" b="1" kern="0" dirty="0">
                          <a:solidFill>
                            <a:schemeClr val="tx1"/>
                          </a:solidFill>
                          <a:effectLst/>
                        </a:rPr>
                        <a:t>8.30-8.40</a:t>
                      </a:r>
                      <a:endParaRPr lang="en-GB"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extLst>
                  <a:ext uri="{0D108BD9-81ED-4DB2-BD59-A6C34878D82A}">
                    <a16:rowId xmlns:a16="http://schemas.microsoft.com/office/drawing/2014/main" val="238826262"/>
                  </a:ext>
                </a:extLst>
              </a:tr>
              <a:tr h="331558">
                <a:tc>
                  <a:txBody>
                    <a:bodyPr/>
                    <a:lstStyle/>
                    <a:p>
                      <a:pPr>
                        <a:lnSpc>
                          <a:spcPct val="105000"/>
                        </a:lnSpc>
                        <a:spcAft>
                          <a:spcPts val="800"/>
                        </a:spcAft>
                      </a:pPr>
                      <a:r>
                        <a:rPr lang="en-US" sz="1400" b="1" kern="0">
                          <a:solidFill>
                            <a:schemeClr val="tx1"/>
                          </a:solidFill>
                          <a:effectLst/>
                        </a:rPr>
                        <a:t>5.</a:t>
                      </a:r>
                      <a:endParaRPr lang="en-GB" sz="14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tc>
                  <a:txBody>
                    <a:bodyPr/>
                    <a:lstStyle/>
                    <a:p>
                      <a:pPr>
                        <a:lnSpc>
                          <a:spcPct val="105000"/>
                        </a:lnSpc>
                        <a:spcAft>
                          <a:spcPts val="800"/>
                        </a:spcAft>
                      </a:pPr>
                      <a:r>
                        <a:rPr lang="en-US" sz="1400" b="1" kern="100" dirty="0">
                          <a:solidFill>
                            <a:schemeClr val="tx1"/>
                          </a:solidFill>
                          <a:effectLst/>
                        </a:rPr>
                        <a:t>top tips and hints</a:t>
                      </a:r>
                      <a:endParaRPr lang="en-GB"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tc>
                  <a:txBody>
                    <a:bodyPr/>
                    <a:lstStyle/>
                    <a:p>
                      <a:pPr>
                        <a:lnSpc>
                          <a:spcPct val="105000"/>
                        </a:lnSpc>
                        <a:spcAft>
                          <a:spcPts val="800"/>
                        </a:spcAft>
                      </a:pPr>
                      <a:r>
                        <a:rPr lang="en-US" sz="1400" b="1" kern="0">
                          <a:solidFill>
                            <a:schemeClr val="tx1"/>
                          </a:solidFill>
                          <a:effectLst/>
                        </a:rPr>
                        <a:t> </a:t>
                      </a:r>
                      <a:endParaRPr lang="en-GB" sz="14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tc>
                  <a:txBody>
                    <a:bodyPr/>
                    <a:lstStyle/>
                    <a:p>
                      <a:pPr>
                        <a:lnSpc>
                          <a:spcPct val="105000"/>
                        </a:lnSpc>
                        <a:spcAft>
                          <a:spcPts val="800"/>
                        </a:spcAft>
                      </a:pPr>
                      <a:r>
                        <a:rPr lang="en-US" sz="1400" b="1" kern="0" dirty="0">
                          <a:solidFill>
                            <a:schemeClr val="tx1"/>
                          </a:solidFill>
                          <a:effectLst/>
                        </a:rPr>
                        <a:t>8.40-8.50</a:t>
                      </a:r>
                      <a:endParaRPr lang="en-GB"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extLst>
                  <a:ext uri="{0D108BD9-81ED-4DB2-BD59-A6C34878D82A}">
                    <a16:rowId xmlns:a16="http://schemas.microsoft.com/office/drawing/2014/main" val="403276705"/>
                  </a:ext>
                </a:extLst>
              </a:tr>
              <a:tr h="351585">
                <a:tc>
                  <a:txBody>
                    <a:bodyPr/>
                    <a:lstStyle/>
                    <a:p>
                      <a:pPr>
                        <a:lnSpc>
                          <a:spcPct val="105000"/>
                        </a:lnSpc>
                        <a:spcAft>
                          <a:spcPts val="800"/>
                        </a:spcAft>
                      </a:pPr>
                      <a:r>
                        <a:rPr lang="en-US" sz="1400" b="1" kern="0">
                          <a:solidFill>
                            <a:schemeClr val="tx1"/>
                          </a:solidFill>
                          <a:effectLst/>
                        </a:rPr>
                        <a:t>6.</a:t>
                      </a:r>
                      <a:endParaRPr lang="en-GB" sz="14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tc>
                  <a:txBody>
                    <a:bodyPr/>
                    <a:lstStyle/>
                    <a:p>
                      <a:pPr>
                        <a:lnSpc>
                          <a:spcPct val="105000"/>
                        </a:lnSpc>
                        <a:spcAft>
                          <a:spcPts val="800"/>
                        </a:spcAft>
                      </a:pPr>
                      <a:r>
                        <a:rPr lang="en-GB" sz="1400" b="1" kern="100">
                          <a:solidFill>
                            <a:schemeClr val="tx1"/>
                          </a:solidFill>
                          <a:effectLst/>
                        </a:rPr>
                        <a:t>AOB &amp; Next steps</a:t>
                      </a:r>
                      <a:endParaRPr lang="en-GB" sz="14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tc>
                  <a:txBody>
                    <a:bodyPr/>
                    <a:lstStyle/>
                    <a:p>
                      <a:pPr>
                        <a:lnSpc>
                          <a:spcPct val="105000"/>
                        </a:lnSpc>
                        <a:spcAft>
                          <a:spcPts val="800"/>
                        </a:spcAft>
                      </a:pPr>
                      <a:r>
                        <a:rPr lang="en-US" sz="1400" b="1" kern="0">
                          <a:solidFill>
                            <a:schemeClr val="tx1"/>
                          </a:solidFill>
                          <a:effectLst/>
                        </a:rPr>
                        <a:t>All</a:t>
                      </a:r>
                      <a:endParaRPr lang="en-GB" sz="14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tc>
                  <a:txBody>
                    <a:bodyPr/>
                    <a:lstStyle/>
                    <a:p>
                      <a:pPr>
                        <a:lnSpc>
                          <a:spcPct val="105000"/>
                        </a:lnSpc>
                        <a:spcAft>
                          <a:spcPts val="800"/>
                        </a:spcAft>
                      </a:pPr>
                      <a:r>
                        <a:rPr lang="en-US" sz="1400" b="1" kern="0" dirty="0">
                          <a:solidFill>
                            <a:schemeClr val="tx1"/>
                          </a:solidFill>
                          <a:effectLst/>
                        </a:rPr>
                        <a:t>8.50-9.00</a:t>
                      </a:r>
                      <a:endParaRPr lang="en-GB" sz="14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36195" marB="0"/>
                </a:tc>
                <a:extLst>
                  <a:ext uri="{0D108BD9-81ED-4DB2-BD59-A6C34878D82A}">
                    <a16:rowId xmlns:a16="http://schemas.microsoft.com/office/drawing/2014/main" val="3187125081"/>
                  </a:ext>
                </a:extLst>
              </a:tr>
            </a:tbl>
          </a:graphicData>
        </a:graphic>
      </p:graphicFrame>
    </p:spTree>
    <p:extLst>
      <p:ext uri="{BB962C8B-B14F-4D97-AF65-F5344CB8AC3E}">
        <p14:creationId xmlns:p14="http://schemas.microsoft.com/office/powerpoint/2010/main" val="3821799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9F3220-BF47-3BC4-29AE-4628112DB250}"/>
              </a:ext>
            </a:extLst>
          </p:cNvPr>
          <p:cNvSpPr>
            <a:spLocks noGrp="1"/>
          </p:cNvSpPr>
          <p:nvPr>
            <p:ph type="title"/>
          </p:nvPr>
        </p:nvSpPr>
        <p:spPr>
          <a:xfrm>
            <a:off x="1028699" y="294538"/>
            <a:ext cx="7421963" cy="1033669"/>
          </a:xfrm>
        </p:spPr>
        <p:txBody>
          <a:bodyPr>
            <a:normAutofit/>
          </a:bodyPr>
          <a:lstStyle/>
          <a:p>
            <a:r>
              <a:rPr lang="en-GB" sz="3500" dirty="0">
                <a:solidFill>
                  <a:srgbClr val="FFFFFF"/>
                </a:solidFill>
              </a:rPr>
              <a:t>Top tips </a:t>
            </a:r>
          </a:p>
        </p:txBody>
      </p:sp>
      <p:sp>
        <p:nvSpPr>
          <p:cNvPr id="3" name="Content Placeholder 2">
            <a:extLst>
              <a:ext uri="{FF2B5EF4-FFF2-40B4-BE49-F238E27FC236}">
                <a16:creationId xmlns:a16="http://schemas.microsoft.com/office/drawing/2014/main" id="{32A2CF95-7B9D-A25A-3A7E-CBC4C30FA4B5}"/>
              </a:ext>
            </a:extLst>
          </p:cNvPr>
          <p:cNvSpPr>
            <a:spLocks noGrp="1"/>
          </p:cNvSpPr>
          <p:nvPr>
            <p:ph idx="1"/>
          </p:nvPr>
        </p:nvSpPr>
        <p:spPr>
          <a:xfrm>
            <a:off x="64499" y="1781694"/>
            <a:ext cx="9014998" cy="5076306"/>
          </a:xfrm>
        </p:spPr>
        <p:txBody>
          <a:bodyPr anchor="ctr">
            <a:normAutofit lnSpcReduction="10000"/>
          </a:bodyPr>
          <a:lstStyle/>
          <a:p>
            <a:pPr>
              <a:buFont typeface="+mj-lt"/>
              <a:buAutoNum type="arabicPeriod"/>
            </a:pPr>
            <a:r>
              <a:rPr lang="en-GB" sz="2200" dirty="0"/>
              <a:t>Understand the annual CPAF process and timelines – put this in your diary </a:t>
            </a:r>
          </a:p>
          <a:p>
            <a:pPr>
              <a:buFont typeface="+mj-lt"/>
              <a:buAutoNum type="arabicPeriod"/>
            </a:pPr>
            <a:r>
              <a:rPr lang="en-GB" sz="2200" dirty="0"/>
              <a:t>Start from the full CPAF questionnaire , then read the screening questionnaire.  </a:t>
            </a:r>
          </a:p>
          <a:p>
            <a:pPr>
              <a:buFont typeface="+mj-lt"/>
              <a:buAutoNum type="arabicPeriod"/>
            </a:pPr>
            <a:r>
              <a:rPr lang="en-GB" sz="2200" dirty="0"/>
              <a:t>Skill mix – raise awareness with your pharmacy team , build into objectives, job descriptions. </a:t>
            </a:r>
          </a:p>
          <a:p>
            <a:pPr>
              <a:buFont typeface="+mj-lt"/>
              <a:buAutoNum type="arabicPeriod"/>
            </a:pPr>
            <a:r>
              <a:rPr lang="en-GB" sz="2200" dirty="0"/>
              <a:t>Read the NHS approved particulars and documents. </a:t>
            </a:r>
          </a:p>
          <a:p>
            <a:pPr>
              <a:buFont typeface="+mj-lt"/>
              <a:buAutoNum type="arabicPeriod"/>
            </a:pPr>
            <a:r>
              <a:rPr lang="en-GB" sz="2200" dirty="0"/>
              <a:t>Recording advice and interventions covers </a:t>
            </a:r>
            <a:r>
              <a:rPr lang="en-GB" sz="2200" kern="0" dirty="0">
                <a:ea typeface="Aptos" panose="020B0004020202020204" pitchFamily="34" charset="0"/>
                <a:cs typeface="Times New Roman" panose="02020603050405020304" pitchFamily="18" charset="0"/>
              </a:rPr>
              <a:t>dispensing, repeat dispensing , public health sign-posting and self-care . </a:t>
            </a:r>
          </a:p>
          <a:p>
            <a:pPr>
              <a:buFont typeface="+mj-lt"/>
              <a:buAutoNum type="arabicPeriod"/>
            </a:pPr>
            <a:r>
              <a:rPr lang="en-GB" sz="2200" dirty="0"/>
              <a:t>Identify team champions – Clinical Governance , Healthy living </a:t>
            </a:r>
          </a:p>
          <a:p>
            <a:pPr>
              <a:buFont typeface="+mj-lt"/>
              <a:buAutoNum type="arabicPeriod"/>
            </a:pPr>
            <a:r>
              <a:rPr lang="en-GB" sz="2200" dirty="0"/>
              <a:t>Save your screening questionnaire response and levels; look to increase to the next level over 12 months.  </a:t>
            </a:r>
          </a:p>
          <a:p>
            <a:pPr>
              <a:buFont typeface="+mj-lt"/>
              <a:buAutoNum type="arabicPeriod"/>
            </a:pPr>
            <a:r>
              <a:rPr lang="en-GB" sz="2200" dirty="0"/>
              <a:t>Submit on MYS with 2- 3 days to spare. </a:t>
            </a:r>
          </a:p>
          <a:p>
            <a:pPr>
              <a:buFont typeface="+mj-lt"/>
              <a:buAutoNum type="arabicPeriod"/>
            </a:pPr>
            <a:r>
              <a:rPr lang="en-GB" sz="2200" dirty="0"/>
              <a:t>Address any gaps now, do not wait for a visit. </a:t>
            </a:r>
          </a:p>
          <a:p>
            <a:pPr>
              <a:buFont typeface="+mj-lt"/>
              <a:buAutoNum type="arabicPeriod"/>
            </a:pPr>
            <a:r>
              <a:rPr lang="en-GB" sz="2200" b="1" dirty="0"/>
              <a:t>Ask for help  - the LPC is here to help you!!!!! </a:t>
            </a:r>
          </a:p>
          <a:p>
            <a:pPr>
              <a:buFont typeface="+mj-lt"/>
              <a:buAutoNum type="arabicPeriod"/>
            </a:pPr>
            <a:endParaRPr lang="en-GB" sz="1700" dirty="0"/>
          </a:p>
        </p:txBody>
      </p:sp>
    </p:spTree>
    <p:extLst>
      <p:ext uri="{BB962C8B-B14F-4D97-AF65-F5344CB8AC3E}">
        <p14:creationId xmlns:p14="http://schemas.microsoft.com/office/powerpoint/2010/main" val="1506485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1CE96D-3F36-4393-1063-A21BEB3D9B51}"/>
              </a:ext>
            </a:extLst>
          </p:cNvPr>
          <p:cNvSpPr>
            <a:spLocks noGrp="1"/>
          </p:cNvSpPr>
          <p:nvPr>
            <p:ph type="title"/>
          </p:nvPr>
        </p:nvSpPr>
        <p:spPr>
          <a:xfrm>
            <a:off x="344509" y="294538"/>
            <a:ext cx="8106153" cy="1033669"/>
          </a:xfrm>
        </p:spPr>
        <p:txBody>
          <a:bodyPr>
            <a:normAutofit fontScale="90000"/>
          </a:bodyPr>
          <a:lstStyle/>
          <a:p>
            <a:r>
              <a:rPr lang="en-GB" sz="3500" dirty="0">
                <a:solidFill>
                  <a:srgbClr val="FFFFFF"/>
                </a:solidFill>
              </a:rPr>
              <a:t> Community Pharmacy assurance framework</a:t>
            </a:r>
          </a:p>
        </p:txBody>
      </p:sp>
      <p:sp>
        <p:nvSpPr>
          <p:cNvPr id="3" name="Content Placeholder 2">
            <a:extLst>
              <a:ext uri="{FF2B5EF4-FFF2-40B4-BE49-F238E27FC236}">
                <a16:creationId xmlns:a16="http://schemas.microsoft.com/office/drawing/2014/main" id="{07663F86-D4C3-2C1A-D641-89E3F1F4A13F}"/>
              </a:ext>
            </a:extLst>
          </p:cNvPr>
          <p:cNvSpPr>
            <a:spLocks noGrp="1"/>
          </p:cNvSpPr>
          <p:nvPr>
            <p:ph idx="1"/>
          </p:nvPr>
        </p:nvSpPr>
        <p:spPr>
          <a:xfrm>
            <a:off x="107504" y="1590740"/>
            <a:ext cx="9036495" cy="5267260"/>
          </a:xfrm>
        </p:spPr>
        <p:txBody>
          <a:bodyPr anchor="ctr">
            <a:noAutofit/>
          </a:bodyPr>
          <a:lstStyle/>
          <a:p>
            <a:pPr marL="0" indent="0">
              <a:lnSpc>
                <a:spcPct val="90000"/>
              </a:lnSpc>
              <a:buNone/>
            </a:pPr>
            <a:r>
              <a:rPr lang="en-GB" sz="1800" b="0" i="0" dirty="0">
                <a:effectLst/>
                <a:highlight>
                  <a:srgbClr val="FBFBFB"/>
                </a:highlight>
              </a:rPr>
              <a:t>NHS England /delegated ICBs monitor the provision of essential and advanced services using the CPAF with the terms of CPCF. </a:t>
            </a:r>
            <a:r>
              <a:rPr lang="en-GB" sz="1800" dirty="0">
                <a:highlight>
                  <a:srgbClr val="FBFBFB"/>
                </a:highlight>
              </a:rPr>
              <a:t>Pharmacies must complete the CPAF every year. This is a demonstration of compliance with the community pharmacy contract.</a:t>
            </a:r>
          </a:p>
          <a:p>
            <a:pPr marL="0" indent="0">
              <a:lnSpc>
                <a:spcPct val="90000"/>
              </a:lnSpc>
              <a:buNone/>
            </a:pPr>
            <a:endParaRPr lang="en-GB" sz="1800" b="0" i="0" dirty="0">
              <a:effectLst/>
              <a:highlight>
                <a:srgbClr val="FBFBFB"/>
              </a:highlight>
            </a:endParaRPr>
          </a:p>
          <a:p>
            <a:pPr marL="0" indent="0">
              <a:lnSpc>
                <a:spcPct val="90000"/>
              </a:lnSpc>
              <a:buNone/>
            </a:pPr>
            <a:r>
              <a:rPr lang="en-GB" sz="1800" b="0" i="0" dirty="0">
                <a:effectLst/>
                <a:highlight>
                  <a:srgbClr val="FBFBFB"/>
                </a:highlight>
              </a:rPr>
              <a:t>The process</a:t>
            </a:r>
          </a:p>
          <a:p>
            <a:pPr>
              <a:lnSpc>
                <a:spcPct val="90000"/>
              </a:lnSpc>
            </a:pPr>
            <a:r>
              <a:rPr lang="en-GB" sz="1800" dirty="0"/>
              <a:t>The Community  Pharmacy Assurance Framework (CPAF)started on June 2024 and will finish at the end of March 2025. </a:t>
            </a:r>
          </a:p>
          <a:p>
            <a:pPr>
              <a:lnSpc>
                <a:spcPct val="90000"/>
              </a:lnSpc>
            </a:pPr>
            <a:r>
              <a:rPr lang="en-GB" sz="1800" dirty="0"/>
              <a:t>There are 2 sections </a:t>
            </a:r>
          </a:p>
          <a:p>
            <a:pPr lvl="1">
              <a:lnSpc>
                <a:spcPct val="90000"/>
              </a:lnSpc>
            </a:pPr>
            <a:r>
              <a:rPr lang="en-GB" sz="1800" b="1" dirty="0"/>
              <a:t>10 CPAF screening questions </a:t>
            </a:r>
            <a:r>
              <a:rPr lang="en-GB" sz="1800" u="sng" dirty="0"/>
              <a:t>(all Pharmacies to complete) July 1</a:t>
            </a:r>
            <a:r>
              <a:rPr lang="en-GB" sz="1800" u="sng" baseline="30000" dirty="0"/>
              <a:t>st</a:t>
            </a:r>
            <a:r>
              <a:rPr lang="en-GB" sz="1800" u="sng" dirty="0"/>
              <a:t> – 31</a:t>
            </a:r>
            <a:r>
              <a:rPr lang="en-GB" sz="1800" u="sng" baseline="30000" dirty="0"/>
              <a:t>st</a:t>
            </a:r>
            <a:r>
              <a:rPr lang="en-GB" sz="1800" u="sng" dirty="0"/>
              <a:t>  .</a:t>
            </a:r>
          </a:p>
          <a:p>
            <a:pPr marL="457200" lvl="1" indent="0">
              <a:lnSpc>
                <a:spcPct val="90000"/>
              </a:lnSpc>
              <a:buNone/>
            </a:pPr>
            <a:r>
              <a:rPr lang="en-GB" sz="1800" u="sng" dirty="0"/>
              <a:t> </a:t>
            </a:r>
            <a:r>
              <a:rPr lang="en-GB" sz="1800" dirty="0"/>
              <a:t>      Visits? –September 2024</a:t>
            </a:r>
            <a:r>
              <a:rPr lang="en-GB" sz="1800" u="sng" dirty="0"/>
              <a:t> </a:t>
            </a:r>
            <a:r>
              <a:rPr lang="en-GB" sz="1800" dirty="0"/>
              <a:t>– Mid October 2024 </a:t>
            </a:r>
            <a:r>
              <a:rPr lang="en-GB" sz="1800" b="1" dirty="0"/>
              <a:t>to be confirmed. </a:t>
            </a:r>
          </a:p>
          <a:p>
            <a:pPr lvl="1">
              <a:lnSpc>
                <a:spcPct val="90000"/>
              </a:lnSpc>
            </a:pPr>
            <a:r>
              <a:rPr lang="en-GB" sz="1800" b="1" dirty="0"/>
              <a:t>Full CPAF questionnaire </a:t>
            </a:r>
            <a:r>
              <a:rPr lang="en-GB" sz="1800" dirty="0"/>
              <a:t>(pharmacies identified to complete 1-3% of all London Community Pharmacies)</a:t>
            </a:r>
          </a:p>
          <a:p>
            <a:pPr marL="457200" lvl="1" indent="0">
              <a:lnSpc>
                <a:spcPct val="90000"/>
              </a:lnSpc>
              <a:buNone/>
            </a:pPr>
            <a:r>
              <a:rPr lang="en-GB" sz="1800" dirty="0"/>
              <a:t>      Full visits??  -possible dates Jan 2025– March 2025 ?? </a:t>
            </a:r>
            <a:r>
              <a:rPr lang="en-GB" sz="1800" b="1" dirty="0"/>
              <a:t>to be confirmed. </a:t>
            </a:r>
          </a:p>
          <a:p>
            <a:pPr>
              <a:lnSpc>
                <a:spcPct val="90000"/>
              </a:lnSpc>
            </a:pPr>
            <a:r>
              <a:rPr lang="en-GB" sz="1800" dirty="0"/>
              <a:t>CPAF is managed via NHSBSA portal.</a:t>
            </a:r>
          </a:p>
          <a:p>
            <a:pPr>
              <a:lnSpc>
                <a:spcPct val="90000"/>
              </a:lnSpc>
            </a:pPr>
            <a:r>
              <a:rPr lang="en-GB" sz="1800" b="0" i="0" dirty="0">
                <a:effectLst/>
                <a:highlight>
                  <a:srgbClr val="FBFBFB"/>
                </a:highlight>
              </a:rPr>
              <a:t>Information collected from this questionnaire helps to identify whether a visit is needed.</a:t>
            </a:r>
          </a:p>
          <a:p>
            <a:pPr>
              <a:lnSpc>
                <a:spcPct val="90000"/>
              </a:lnSpc>
            </a:pPr>
            <a:endParaRPr lang="en-GB" sz="1800" b="0" i="0" dirty="0">
              <a:effectLst/>
              <a:highlight>
                <a:srgbClr val="FBFBFB"/>
              </a:highlight>
            </a:endParaRPr>
          </a:p>
          <a:p>
            <a:pPr marL="0" indent="0">
              <a:lnSpc>
                <a:spcPct val="90000"/>
              </a:lnSpc>
              <a:buNone/>
            </a:pPr>
            <a:r>
              <a:rPr lang="en-GB" sz="1800" b="0" i="0" dirty="0">
                <a:effectLst/>
                <a:highlight>
                  <a:srgbClr val="FBFBFB"/>
                </a:highlight>
              </a:rPr>
              <a:t>Please contact </a:t>
            </a:r>
            <a:r>
              <a:rPr lang="en-GB" sz="1800" b="0" i="0" dirty="0">
                <a:effectLst/>
                <a:highlight>
                  <a:srgbClr val="FBFBFB"/>
                </a:highlight>
                <a:hlinkClick r:id="rId2" tooltip="mailto:pharmacysupport@nhsbsa.nhs.uk"/>
              </a:rPr>
              <a:t>pharmacysupport@nhsbsa.nhs.uk</a:t>
            </a:r>
            <a:r>
              <a:rPr lang="en-GB" sz="1800" b="0" i="0" dirty="0">
                <a:effectLst/>
                <a:highlight>
                  <a:srgbClr val="FBFBFB"/>
                </a:highlight>
              </a:rPr>
              <a:t> regarding CPAF.</a:t>
            </a:r>
          </a:p>
          <a:p>
            <a:pPr marL="0" indent="0">
              <a:lnSpc>
                <a:spcPct val="90000"/>
              </a:lnSpc>
              <a:buNone/>
            </a:pPr>
            <a:r>
              <a:rPr lang="en-GB" sz="1800" dirty="0">
                <a:hlinkClick r:id="rId3"/>
              </a:rPr>
              <a:t>Community Pharmacy Assurance Framework (CPAF )- NHSBSA </a:t>
            </a:r>
            <a:endParaRPr lang="en-GB" sz="1800" dirty="0"/>
          </a:p>
        </p:txBody>
      </p:sp>
    </p:spTree>
    <p:extLst>
      <p:ext uri="{BB962C8B-B14F-4D97-AF65-F5344CB8AC3E}">
        <p14:creationId xmlns:p14="http://schemas.microsoft.com/office/powerpoint/2010/main" val="1459356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61410A-516D-FEF0-12B6-5B0FAF520777}"/>
              </a:ext>
            </a:extLst>
          </p:cNvPr>
          <p:cNvSpPr>
            <a:spLocks noGrp="1"/>
          </p:cNvSpPr>
          <p:nvPr>
            <p:ph type="title"/>
          </p:nvPr>
        </p:nvSpPr>
        <p:spPr>
          <a:xfrm>
            <a:off x="1028699" y="294538"/>
            <a:ext cx="7421963" cy="1033669"/>
          </a:xfrm>
        </p:spPr>
        <p:txBody>
          <a:bodyPr>
            <a:normAutofit/>
          </a:bodyPr>
          <a:lstStyle/>
          <a:p>
            <a:r>
              <a:rPr lang="en-GB" sz="3500" dirty="0">
                <a:solidFill>
                  <a:srgbClr val="FFFFFF"/>
                </a:solidFill>
              </a:rPr>
              <a:t>CPAF screening </a:t>
            </a:r>
          </a:p>
        </p:txBody>
      </p:sp>
      <p:sp>
        <p:nvSpPr>
          <p:cNvPr id="4" name="Rectangle 3">
            <a:extLst>
              <a:ext uri="{FF2B5EF4-FFF2-40B4-BE49-F238E27FC236}">
                <a16:creationId xmlns:a16="http://schemas.microsoft.com/office/drawing/2014/main" id="{2F498C2E-83BC-AFCB-C0CC-0C6DFD2B9360}"/>
              </a:ext>
            </a:extLst>
          </p:cNvPr>
          <p:cNvSpPr/>
          <p:nvPr/>
        </p:nvSpPr>
        <p:spPr>
          <a:xfrm>
            <a:off x="107503" y="5397656"/>
            <a:ext cx="9036493" cy="93610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E206E50A-CF87-D299-E497-603E57A2550E}"/>
              </a:ext>
            </a:extLst>
          </p:cNvPr>
          <p:cNvSpPr>
            <a:spLocks noGrp="1"/>
          </p:cNvSpPr>
          <p:nvPr>
            <p:ph idx="1"/>
          </p:nvPr>
        </p:nvSpPr>
        <p:spPr>
          <a:xfrm>
            <a:off x="67493" y="1590741"/>
            <a:ext cx="8943501" cy="5118622"/>
          </a:xfrm>
        </p:spPr>
        <p:txBody>
          <a:bodyPr anchor="ctr">
            <a:normAutofit/>
          </a:bodyPr>
          <a:lstStyle/>
          <a:p>
            <a:pPr marL="0" indent="0">
              <a:lnSpc>
                <a:spcPct val="90000"/>
              </a:lnSpc>
              <a:buNone/>
            </a:pPr>
            <a:r>
              <a:rPr lang="en-GB" sz="1800" b="1" i="0" dirty="0">
                <a:effectLst/>
                <a:latin typeface="DM Sans" pitchFamily="2" charset="0"/>
              </a:rPr>
              <a:t>The 2024/25 Screening Questions will be available for completion between 1st July 2024 and midnight on 31st July 2024.</a:t>
            </a:r>
          </a:p>
          <a:p>
            <a:pPr>
              <a:lnSpc>
                <a:spcPct val="90000"/>
              </a:lnSpc>
            </a:pPr>
            <a:r>
              <a:rPr lang="en-GB" sz="1800" b="0" i="0" dirty="0">
                <a:effectLst/>
                <a:latin typeface="DM Sans" pitchFamily="2" charset="0"/>
              </a:rPr>
              <a:t>The short screening questionnaire consists of 10 questions. Pharmacy owners who use the NHSBSA </a:t>
            </a:r>
            <a:r>
              <a:rPr lang="en-GB" sz="1800" b="1" i="0" u="sng" dirty="0">
                <a:effectLst/>
                <a:latin typeface="DM Sans" pitchFamily="2" charset="0"/>
                <a:hlinkClick r:id="rId2">
                  <a:extLst>
                    <a:ext uri="{A12FA001-AC4F-418D-AE19-62706E023703}">
                      <ahyp:hlinkClr xmlns:ahyp="http://schemas.microsoft.com/office/drawing/2018/hyperlinkcolor" val="tx"/>
                    </a:ext>
                  </a:extLst>
                </a:hlinkClick>
              </a:rPr>
              <a:t>Manage Your Service (MYS) portal</a:t>
            </a:r>
            <a:r>
              <a:rPr lang="en-GB" sz="1800" b="0" i="0" dirty="0">
                <a:effectLst/>
                <a:latin typeface="DM Sans" pitchFamily="2" charset="0"/>
              </a:rPr>
              <a:t> will be required to complete the questionnaire on the portal. </a:t>
            </a:r>
          </a:p>
          <a:p>
            <a:pPr>
              <a:lnSpc>
                <a:spcPct val="90000"/>
              </a:lnSpc>
            </a:pPr>
            <a:endParaRPr lang="en-GB" sz="1800" dirty="0">
              <a:latin typeface="DM Sans" pitchFamily="2" charset="0"/>
            </a:endParaRPr>
          </a:p>
          <a:p>
            <a:pPr>
              <a:lnSpc>
                <a:spcPct val="90000"/>
              </a:lnSpc>
            </a:pPr>
            <a:r>
              <a:rPr lang="en-GB" sz="1800" b="0" i="0" dirty="0">
                <a:effectLst/>
                <a:latin typeface="DM Sans" pitchFamily="2" charset="0"/>
              </a:rPr>
              <a:t>The questions will be published on the </a:t>
            </a:r>
            <a:r>
              <a:rPr lang="en-GB" sz="1800" b="1" i="0" u="sng" dirty="0">
                <a:effectLst/>
                <a:latin typeface="DM Sans" pitchFamily="2" charset="0"/>
                <a:hlinkClick r:id="rId3">
                  <a:extLst>
                    <a:ext uri="{A12FA001-AC4F-418D-AE19-62706E023703}">
                      <ahyp:hlinkClr xmlns:ahyp="http://schemas.microsoft.com/office/drawing/2018/hyperlinkcolor" val="tx"/>
                    </a:ext>
                  </a:extLst>
                </a:hlinkClick>
              </a:rPr>
              <a:t>NHSBSA website</a:t>
            </a:r>
            <a:r>
              <a:rPr lang="en-GB" sz="1800" b="0" i="0" dirty="0">
                <a:effectLst/>
                <a:latin typeface="DM Sans" pitchFamily="2" charset="0"/>
              </a:rPr>
              <a:t> ahead of the 1st July 2024 go-live date to give pharmacy owners advance notice of these.</a:t>
            </a:r>
          </a:p>
          <a:p>
            <a:pPr>
              <a:lnSpc>
                <a:spcPct val="90000"/>
              </a:lnSpc>
            </a:pPr>
            <a:endParaRPr lang="en-GB" sz="1800" b="0" i="0" dirty="0">
              <a:effectLst/>
              <a:latin typeface="DM Sans" pitchFamily="2" charset="0"/>
            </a:endParaRPr>
          </a:p>
          <a:p>
            <a:pPr>
              <a:lnSpc>
                <a:spcPct val="90000"/>
              </a:lnSpc>
            </a:pPr>
            <a:r>
              <a:rPr lang="en-GB" sz="1800" b="0" i="0" dirty="0">
                <a:effectLst/>
                <a:latin typeface="DM Sans" pitchFamily="2" charset="0"/>
              </a:rPr>
              <a:t>Community pharmacies should receive information and instructions on how to complete the screening questionnaire either via email from the NHSBSA or from their own Head Office. </a:t>
            </a:r>
          </a:p>
          <a:p>
            <a:pPr marL="0" indent="0">
              <a:lnSpc>
                <a:spcPct val="90000"/>
              </a:lnSpc>
              <a:buNone/>
            </a:pPr>
            <a:endParaRPr lang="en-GB" sz="1800" b="0" i="0" dirty="0">
              <a:effectLst/>
              <a:latin typeface="DM Sans" pitchFamily="2" charset="0"/>
            </a:endParaRPr>
          </a:p>
          <a:p>
            <a:pPr marL="0" indent="0">
              <a:lnSpc>
                <a:spcPct val="90000"/>
              </a:lnSpc>
              <a:buNone/>
            </a:pPr>
            <a:r>
              <a:rPr lang="en-GB" sz="1800" dirty="0">
                <a:latin typeface="DM Sans" pitchFamily="2" charset="0"/>
              </a:rPr>
              <a:t>If </a:t>
            </a:r>
            <a:r>
              <a:rPr lang="en-GB" sz="1800" b="0" i="0" dirty="0">
                <a:effectLst/>
                <a:latin typeface="DM Sans" pitchFamily="2" charset="0"/>
              </a:rPr>
              <a:t>you have not received details of the questionnaire by 2nd July 2024, or if they have any problems or queries completing the questionnaire. </a:t>
            </a:r>
            <a:r>
              <a:rPr lang="en-GB" sz="1800" dirty="0">
                <a:latin typeface="DM Sans" pitchFamily="2" charset="0"/>
              </a:rPr>
              <a:t>Pharmacy owners are advised to contact NHSBSA emailing   </a:t>
            </a:r>
            <a:r>
              <a:rPr lang="en-GB" sz="1800" b="1" u="sng" dirty="0">
                <a:latin typeface="DM Sans" pitchFamily="2" charset="0"/>
                <a:hlinkClick r:id="rId4">
                  <a:extLst>
                    <a:ext uri="{A12FA001-AC4F-418D-AE19-62706E023703}">
                      <ahyp:hlinkClr xmlns:ahyp="http://schemas.microsoft.com/office/drawing/2018/hyperlinkcolor" val="tx"/>
                    </a:ext>
                  </a:extLst>
                </a:hlinkClick>
              </a:rPr>
              <a:t>pharmacysupport@nhsbsa.nhs.uk</a:t>
            </a:r>
            <a:r>
              <a:rPr lang="en-GB" sz="1800" dirty="0">
                <a:latin typeface="DM Sans" pitchFamily="2" charset="0"/>
              </a:rPr>
              <a:t>  </a:t>
            </a:r>
          </a:p>
          <a:p>
            <a:pPr marL="400050" lvl="1" indent="0">
              <a:lnSpc>
                <a:spcPct val="90000"/>
              </a:lnSpc>
              <a:buNone/>
            </a:pPr>
            <a:endParaRPr lang="en-GB" sz="1200" dirty="0"/>
          </a:p>
        </p:txBody>
      </p:sp>
    </p:spTree>
    <p:extLst>
      <p:ext uri="{BB962C8B-B14F-4D97-AF65-F5344CB8AC3E}">
        <p14:creationId xmlns:p14="http://schemas.microsoft.com/office/powerpoint/2010/main" val="3091579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92835D-EE55-4CB6-E265-A8C94F3E5939}"/>
              </a:ext>
            </a:extLst>
          </p:cNvPr>
          <p:cNvSpPr>
            <a:spLocks noGrp="1"/>
          </p:cNvSpPr>
          <p:nvPr>
            <p:ph type="title"/>
          </p:nvPr>
        </p:nvSpPr>
        <p:spPr>
          <a:xfrm>
            <a:off x="1028697" y="348865"/>
            <a:ext cx="7533018" cy="877729"/>
          </a:xfrm>
        </p:spPr>
        <p:txBody>
          <a:bodyPr anchor="ctr">
            <a:normAutofit/>
          </a:bodyPr>
          <a:lstStyle/>
          <a:p>
            <a:r>
              <a:rPr lang="en-GB" sz="3500" dirty="0">
                <a:solidFill>
                  <a:srgbClr val="FFFFFF"/>
                </a:solidFill>
              </a:rPr>
              <a:t>Why this questionnaire is important? </a:t>
            </a:r>
          </a:p>
        </p:txBody>
      </p:sp>
      <p:graphicFrame>
        <p:nvGraphicFramePr>
          <p:cNvPr id="5" name="Content Placeholder 2">
            <a:extLst>
              <a:ext uri="{FF2B5EF4-FFF2-40B4-BE49-F238E27FC236}">
                <a16:creationId xmlns:a16="http://schemas.microsoft.com/office/drawing/2014/main" id="{7097C252-B827-2700-D710-AE42DB3CF124}"/>
              </a:ext>
            </a:extLst>
          </p:cNvPr>
          <p:cNvGraphicFramePr>
            <a:graphicFrameLocks noGrp="1"/>
          </p:cNvGraphicFramePr>
          <p:nvPr>
            <p:ph idx="1"/>
            <p:extLst>
              <p:ext uri="{D42A27DB-BD31-4B8C-83A1-F6EECF244321}">
                <p14:modId xmlns:p14="http://schemas.microsoft.com/office/powerpoint/2010/main" val="3273465207"/>
              </p:ext>
            </p:extLst>
          </p:nvPr>
        </p:nvGraphicFramePr>
        <p:xfrm>
          <a:off x="367280" y="1700808"/>
          <a:ext cx="8669215" cy="4729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034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FF1DFB-8FC9-6A99-02E8-A633C06A3854}"/>
              </a:ext>
            </a:extLst>
          </p:cNvPr>
          <p:cNvSpPr>
            <a:spLocks noGrp="1"/>
          </p:cNvSpPr>
          <p:nvPr>
            <p:ph type="title"/>
          </p:nvPr>
        </p:nvSpPr>
        <p:spPr>
          <a:xfrm>
            <a:off x="1028697" y="348865"/>
            <a:ext cx="7533018" cy="877729"/>
          </a:xfrm>
        </p:spPr>
        <p:txBody>
          <a:bodyPr anchor="ctr">
            <a:normAutofit/>
          </a:bodyPr>
          <a:lstStyle/>
          <a:p>
            <a:r>
              <a:rPr lang="en-GB" sz="3500" dirty="0">
                <a:solidFill>
                  <a:srgbClr val="FFFFFF"/>
                </a:solidFill>
              </a:rPr>
              <a:t>CPAF levels. (1-3)</a:t>
            </a:r>
          </a:p>
        </p:txBody>
      </p:sp>
      <p:sp>
        <p:nvSpPr>
          <p:cNvPr id="3" name="Content Placeholder 2">
            <a:extLst>
              <a:ext uri="{FF2B5EF4-FFF2-40B4-BE49-F238E27FC236}">
                <a16:creationId xmlns:a16="http://schemas.microsoft.com/office/drawing/2014/main" id="{B3CFC227-930B-F41F-D1BC-4BD5F8FB8071}"/>
              </a:ext>
            </a:extLst>
          </p:cNvPr>
          <p:cNvSpPr>
            <a:spLocks/>
          </p:cNvSpPr>
          <p:nvPr/>
        </p:nvSpPr>
        <p:spPr>
          <a:xfrm>
            <a:off x="0" y="1575459"/>
            <a:ext cx="9144001" cy="3166294"/>
          </a:xfrm>
          <a:prstGeom prst="rect">
            <a:avLst/>
          </a:prstGeom>
        </p:spPr>
        <p:txBody>
          <a:bodyPr/>
          <a:lstStyle/>
          <a:p>
            <a:pPr defTabSz="740664">
              <a:spcAft>
                <a:spcPts val="600"/>
              </a:spcAft>
            </a:pPr>
            <a:r>
              <a:rPr lang="en-GB" sz="2400" kern="1200" dirty="0">
                <a:solidFill>
                  <a:schemeClr val="tx1"/>
                </a:solidFill>
                <a:latin typeface="+mn-lt"/>
                <a:ea typeface="+mn-ea"/>
                <a:cs typeface="+mn-cs"/>
              </a:rPr>
              <a:t>The expectation is that Level 1 and 2 are attained for each question to indicate compliance with the Terms of Service.</a:t>
            </a:r>
          </a:p>
          <a:p>
            <a:pPr defTabSz="740664">
              <a:spcAft>
                <a:spcPts val="600"/>
              </a:spcAft>
            </a:pPr>
            <a:r>
              <a:rPr lang="en-GB" sz="2400" kern="1200" dirty="0">
                <a:solidFill>
                  <a:schemeClr val="tx1"/>
                </a:solidFill>
                <a:latin typeface="+mn-lt"/>
                <a:ea typeface="+mn-ea"/>
                <a:cs typeface="+mn-cs"/>
              </a:rPr>
              <a:t>Level 3 demonstrate exemplary practice and is a level to which members should aspire.</a:t>
            </a:r>
          </a:p>
          <a:p>
            <a:pPr>
              <a:lnSpc>
                <a:spcPct val="90000"/>
              </a:lnSpc>
            </a:pPr>
            <a:r>
              <a:rPr lang="en-GB" sz="2400" dirty="0"/>
              <a:t>The levels are interdependent - The community pharmacy must accurately state the level the pharmacy is working to. </a:t>
            </a:r>
          </a:p>
          <a:p>
            <a:pPr lvl="1">
              <a:lnSpc>
                <a:spcPct val="90000"/>
              </a:lnSpc>
            </a:pPr>
            <a:endParaRPr lang="en-GB" sz="2400" dirty="0"/>
          </a:p>
          <a:p>
            <a:pPr lvl="1">
              <a:lnSpc>
                <a:spcPct val="90000"/>
              </a:lnSpc>
            </a:pPr>
            <a:endParaRPr lang="en-GB" sz="2000" dirty="0"/>
          </a:p>
          <a:p>
            <a:pPr defTabSz="740664">
              <a:spcAft>
                <a:spcPts val="600"/>
              </a:spcAft>
            </a:pPr>
            <a:endParaRPr lang="en-GB" sz="1944" dirty="0"/>
          </a:p>
          <a:p>
            <a:pPr defTabSz="740664">
              <a:spcAft>
                <a:spcPts val="600"/>
              </a:spcAft>
            </a:pPr>
            <a:endParaRPr lang="en-GB" sz="1944" dirty="0"/>
          </a:p>
          <a:p>
            <a:pPr defTabSz="740664">
              <a:spcAft>
                <a:spcPts val="600"/>
              </a:spcAft>
            </a:pPr>
            <a:r>
              <a:rPr lang="en-GB" sz="1944" kern="1200" dirty="0">
                <a:solidFill>
                  <a:schemeClr val="tx1"/>
                </a:solidFill>
                <a:latin typeface="+mn-lt"/>
                <a:ea typeface="+mn-ea"/>
                <a:cs typeface="+mn-cs"/>
              </a:rPr>
              <a:t>  </a:t>
            </a:r>
            <a:endParaRPr lang="en-GB" dirty="0"/>
          </a:p>
        </p:txBody>
      </p:sp>
      <p:sp>
        <p:nvSpPr>
          <p:cNvPr id="7" name="TextBox 6">
            <a:extLst>
              <a:ext uri="{FF2B5EF4-FFF2-40B4-BE49-F238E27FC236}">
                <a16:creationId xmlns:a16="http://schemas.microsoft.com/office/drawing/2014/main" id="{A099FFE0-D8DF-9954-07EE-F0118871A162}"/>
              </a:ext>
            </a:extLst>
          </p:cNvPr>
          <p:cNvSpPr txBox="1"/>
          <p:nvPr/>
        </p:nvSpPr>
        <p:spPr>
          <a:xfrm>
            <a:off x="170637" y="4402136"/>
            <a:ext cx="8802725" cy="2195216"/>
          </a:xfrm>
          <a:prstGeom prst="rect">
            <a:avLst/>
          </a:prstGeom>
          <a:solidFill>
            <a:schemeClr val="tx2">
              <a:lumMod val="20000"/>
              <a:lumOff val="80000"/>
            </a:schemeClr>
          </a:solidFill>
        </p:spPr>
        <p:txBody>
          <a:bodyPr wrap="square">
            <a:spAutoFit/>
          </a:bodyPr>
          <a:lstStyle/>
          <a:p>
            <a:pPr defTabSz="740664">
              <a:spcAft>
                <a:spcPts val="600"/>
              </a:spcAft>
            </a:pPr>
            <a:r>
              <a:rPr lang="en-GB" sz="1944" b="1" kern="1200" dirty="0">
                <a:solidFill>
                  <a:schemeClr val="tx1"/>
                </a:solidFill>
                <a:latin typeface="+mn-lt"/>
                <a:ea typeface="+mn-ea"/>
                <a:cs typeface="+mn-cs"/>
              </a:rPr>
              <a:t>Attainment Level Checklist</a:t>
            </a:r>
          </a:p>
          <a:p>
            <a:pPr defTabSz="740664">
              <a:spcAft>
                <a:spcPts val="600"/>
              </a:spcAft>
            </a:pPr>
            <a:r>
              <a:rPr lang="en-GB" sz="1944" kern="1200" dirty="0">
                <a:solidFill>
                  <a:schemeClr val="tx1"/>
                </a:solidFill>
                <a:latin typeface="+mn-lt"/>
                <a:ea typeface="+mn-ea"/>
                <a:cs typeface="+mn-cs"/>
              </a:rPr>
              <a:t>Please tick the boxes to show which criteria your pharmacy meets.</a:t>
            </a:r>
          </a:p>
          <a:p>
            <a:pPr defTabSz="740664">
              <a:spcAft>
                <a:spcPts val="600"/>
              </a:spcAft>
            </a:pPr>
            <a:r>
              <a:rPr lang="en-GB" sz="1944" kern="1200" dirty="0">
                <a:solidFill>
                  <a:schemeClr val="tx1"/>
                </a:solidFill>
                <a:latin typeface="+mn-lt"/>
                <a:ea typeface="+mn-ea"/>
                <a:cs typeface="+mn-cs"/>
              </a:rPr>
              <a:t>To attain </a:t>
            </a:r>
            <a:r>
              <a:rPr lang="en-GB" sz="1944" b="1" kern="1200" dirty="0">
                <a:solidFill>
                  <a:schemeClr val="tx1"/>
                </a:solidFill>
                <a:latin typeface="+mn-lt"/>
                <a:ea typeface="+mn-ea"/>
                <a:cs typeface="+mn-cs"/>
              </a:rPr>
              <a:t>Level 1 </a:t>
            </a:r>
            <a:r>
              <a:rPr lang="en-GB" sz="1944" kern="1200" dirty="0">
                <a:solidFill>
                  <a:schemeClr val="tx1"/>
                </a:solidFill>
                <a:latin typeface="+mn-lt"/>
                <a:ea typeface="+mn-ea"/>
                <a:cs typeface="+mn-cs"/>
              </a:rPr>
              <a:t>you must select all </a:t>
            </a:r>
            <a:r>
              <a:rPr lang="en-GB" sz="1944" b="1" kern="1200" dirty="0">
                <a:solidFill>
                  <a:schemeClr val="tx1"/>
                </a:solidFill>
                <a:latin typeface="+mn-lt"/>
                <a:ea typeface="+mn-ea"/>
                <a:cs typeface="+mn-cs"/>
              </a:rPr>
              <a:t>Level 1 criteria</a:t>
            </a:r>
          </a:p>
          <a:p>
            <a:pPr defTabSz="740664">
              <a:spcAft>
                <a:spcPts val="600"/>
              </a:spcAft>
            </a:pPr>
            <a:r>
              <a:rPr lang="en-GB" sz="1944" kern="1200" dirty="0">
                <a:solidFill>
                  <a:schemeClr val="tx1"/>
                </a:solidFill>
                <a:latin typeface="+mn-lt"/>
                <a:ea typeface="+mn-ea"/>
                <a:cs typeface="+mn-cs"/>
              </a:rPr>
              <a:t>To attain </a:t>
            </a:r>
            <a:r>
              <a:rPr lang="en-GB" sz="1944" b="1" kern="1200" dirty="0">
                <a:solidFill>
                  <a:schemeClr val="tx1"/>
                </a:solidFill>
                <a:latin typeface="+mn-lt"/>
                <a:ea typeface="+mn-ea"/>
                <a:cs typeface="+mn-cs"/>
              </a:rPr>
              <a:t>Level 2 </a:t>
            </a:r>
            <a:r>
              <a:rPr lang="en-GB" sz="1944" kern="1200" dirty="0">
                <a:solidFill>
                  <a:schemeClr val="tx1"/>
                </a:solidFill>
                <a:latin typeface="+mn-lt"/>
                <a:ea typeface="+mn-ea"/>
                <a:cs typeface="+mn-cs"/>
              </a:rPr>
              <a:t>you must select all </a:t>
            </a:r>
            <a:r>
              <a:rPr lang="en-GB" sz="1944" b="1" kern="1200" dirty="0">
                <a:solidFill>
                  <a:schemeClr val="tx1"/>
                </a:solidFill>
                <a:latin typeface="+mn-lt"/>
                <a:ea typeface="+mn-ea"/>
                <a:cs typeface="+mn-cs"/>
              </a:rPr>
              <a:t>Level 1 and all Level 2 criteria</a:t>
            </a:r>
          </a:p>
          <a:p>
            <a:pPr defTabSz="740664">
              <a:spcAft>
                <a:spcPts val="600"/>
              </a:spcAft>
            </a:pPr>
            <a:r>
              <a:rPr lang="en-GB" sz="1944" kern="1200" dirty="0">
                <a:solidFill>
                  <a:schemeClr val="tx1"/>
                </a:solidFill>
                <a:latin typeface="+mn-lt"/>
                <a:ea typeface="+mn-ea"/>
                <a:cs typeface="+mn-cs"/>
              </a:rPr>
              <a:t>To attain </a:t>
            </a:r>
            <a:r>
              <a:rPr lang="en-GB" sz="1944" b="1" kern="1200" dirty="0">
                <a:solidFill>
                  <a:schemeClr val="tx1"/>
                </a:solidFill>
                <a:latin typeface="+mn-lt"/>
                <a:ea typeface="+mn-ea"/>
                <a:cs typeface="+mn-cs"/>
              </a:rPr>
              <a:t>Level 3 </a:t>
            </a:r>
            <a:r>
              <a:rPr lang="en-GB" sz="1944" kern="1200" dirty="0">
                <a:solidFill>
                  <a:schemeClr val="tx1"/>
                </a:solidFill>
                <a:latin typeface="+mn-lt"/>
                <a:ea typeface="+mn-ea"/>
                <a:cs typeface="+mn-cs"/>
              </a:rPr>
              <a:t>you must select all </a:t>
            </a:r>
            <a:r>
              <a:rPr lang="en-GB" sz="1944" b="1" kern="1200" dirty="0">
                <a:solidFill>
                  <a:schemeClr val="tx1"/>
                </a:solidFill>
                <a:latin typeface="+mn-lt"/>
                <a:ea typeface="+mn-ea"/>
                <a:cs typeface="+mn-cs"/>
              </a:rPr>
              <a:t>Level 1 and all Level 2 criteria </a:t>
            </a:r>
            <a:r>
              <a:rPr lang="en-GB" sz="1944" kern="1200" dirty="0">
                <a:solidFill>
                  <a:schemeClr val="tx1"/>
                </a:solidFill>
                <a:latin typeface="+mn-lt"/>
                <a:ea typeface="+mn-ea"/>
                <a:cs typeface="+mn-cs"/>
              </a:rPr>
              <a:t>and select </a:t>
            </a:r>
            <a:r>
              <a:rPr lang="en-GB" sz="1944" b="1" kern="1200" dirty="0">
                <a:solidFill>
                  <a:schemeClr val="tx1"/>
                </a:solidFill>
                <a:latin typeface="+mn-lt"/>
                <a:ea typeface="+mn-ea"/>
                <a:cs typeface="+mn-cs"/>
              </a:rPr>
              <a:t>at least one of the Level 3  criteria </a:t>
            </a:r>
            <a:r>
              <a:rPr lang="en-GB" sz="1944" kern="1200" dirty="0">
                <a:solidFill>
                  <a:schemeClr val="tx1"/>
                </a:solidFill>
                <a:latin typeface="+mn-lt"/>
                <a:ea typeface="+mn-ea"/>
                <a:cs typeface="+mn-cs"/>
              </a:rPr>
              <a:t>(if more than one option is available)</a:t>
            </a:r>
            <a:endParaRPr lang="en-GB" sz="2400" dirty="0"/>
          </a:p>
        </p:txBody>
      </p:sp>
    </p:spTree>
    <p:extLst>
      <p:ext uri="{BB962C8B-B14F-4D97-AF65-F5344CB8AC3E}">
        <p14:creationId xmlns:p14="http://schemas.microsoft.com/office/powerpoint/2010/main" val="2032978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anchor="ctr">
            <a:normAutofit/>
          </a:bodyPr>
          <a:lstStyle/>
          <a:p>
            <a:r>
              <a:rPr lang="en-GB" sz="3500" dirty="0">
                <a:solidFill>
                  <a:srgbClr val="FFFFFF"/>
                </a:solidFill>
              </a:rPr>
              <a:t>The 10 questions </a:t>
            </a:r>
          </a:p>
        </p:txBody>
      </p:sp>
      <p:sp>
        <p:nvSpPr>
          <p:cNvPr id="7" name="Rectangle 6">
            <a:extLst>
              <a:ext uri="{FF2B5EF4-FFF2-40B4-BE49-F238E27FC236}">
                <a16:creationId xmlns:a16="http://schemas.microsoft.com/office/drawing/2014/main" id="{71C9CA6A-9EAE-6E79-AD57-D0F90269A1C2}"/>
              </a:ext>
            </a:extLst>
          </p:cNvPr>
          <p:cNvSpPr/>
          <p:nvPr/>
        </p:nvSpPr>
        <p:spPr>
          <a:xfrm>
            <a:off x="179512" y="1575347"/>
            <a:ext cx="8784976" cy="553857"/>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C000"/>
              </a:solidFill>
            </a:endParaRPr>
          </a:p>
        </p:txBody>
      </p:sp>
      <p:sp>
        <p:nvSpPr>
          <p:cNvPr id="8" name="Rectangle 7">
            <a:extLst>
              <a:ext uri="{FF2B5EF4-FFF2-40B4-BE49-F238E27FC236}">
                <a16:creationId xmlns:a16="http://schemas.microsoft.com/office/drawing/2014/main" id="{364D8B67-5177-8FAE-50FA-0A3F7E1B9795}"/>
              </a:ext>
            </a:extLst>
          </p:cNvPr>
          <p:cNvSpPr/>
          <p:nvPr/>
        </p:nvSpPr>
        <p:spPr>
          <a:xfrm>
            <a:off x="21636" y="4216615"/>
            <a:ext cx="8942851" cy="553857"/>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C000"/>
              </a:solidFill>
            </a:endParaRPr>
          </a:p>
        </p:txBody>
      </p:sp>
      <p:sp>
        <p:nvSpPr>
          <p:cNvPr id="9" name="Rectangle 8">
            <a:extLst>
              <a:ext uri="{FF2B5EF4-FFF2-40B4-BE49-F238E27FC236}">
                <a16:creationId xmlns:a16="http://schemas.microsoft.com/office/drawing/2014/main" id="{FA943F47-695B-294B-18E0-B1161D6B76EA}"/>
              </a:ext>
            </a:extLst>
          </p:cNvPr>
          <p:cNvSpPr/>
          <p:nvPr/>
        </p:nvSpPr>
        <p:spPr>
          <a:xfrm>
            <a:off x="179511" y="2919055"/>
            <a:ext cx="8784976" cy="21315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C000"/>
              </a:solidFill>
            </a:endParaRPr>
          </a:p>
        </p:txBody>
      </p:sp>
      <p:sp>
        <p:nvSpPr>
          <p:cNvPr id="4" name="Rectangle 3">
            <a:extLst>
              <a:ext uri="{FF2B5EF4-FFF2-40B4-BE49-F238E27FC236}">
                <a16:creationId xmlns:a16="http://schemas.microsoft.com/office/drawing/2014/main" id="{B561818E-2AFC-1396-2969-3F84D7CDCC57}"/>
              </a:ext>
            </a:extLst>
          </p:cNvPr>
          <p:cNvSpPr/>
          <p:nvPr/>
        </p:nvSpPr>
        <p:spPr>
          <a:xfrm>
            <a:off x="-1" y="5119107"/>
            <a:ext cx="8942851" cy="326117"/>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C000"/>
              </a:solidFill>
            </a:endParaRPr>
          </a:p>
        </p:txBody>
      </p:sp>
      <p:sp>
        <p:nvSpPr>
          <p:cNvPr id="3" name="Content Placeholder 2"/>
          <p:cNvSpPr>
            <a:spLocks/>
          </p:cNvSpPr>
          <p:nvPr/>
        </p:nvSpPr>
        <p:spPr>
          <a:xfrm>
            <a:off x="179512" y="1575230"/>
            <a:ext cx="8784976" cy="5282770"/>
          </a:xfrm>
          <a:prstGeom prst="rect">
            <a:avLst/>
          </a:prstGeom>
        </p:spPr>
        <p:txBody>
          <a:bodyPr>
            <a:normAutofit/>
          </a:bodyPr>
          <a:lstStyle/>
          <a:p>
            <a:pPr defTabSz="704088">
              <a:lnSpc>
                <a:spcPct val="90000"/>
              </a:lnSpc>
              <a:spcAft>
                <a:spcPts val="600"/>
              </a:spcAft>
            </a:pPr>
            <a:r>
              <a:rPr lang="en-GB" kern="1200" dirty="0">
                <a:solidFill>
                  <a:schemeClr val="tx1"/>
                </a:solidFill>
                <a:ea typeface="+mn-ea"/>
                <a:cs typeface="+mn-cs"/>
              </a:rPr>
              <a:t>Question 1: Standard Operating Procedures (SOPs) RETIRED </a:t>
            </a:r>
          </a:p>
          <a:p>
            <a:pPr defTabSz="704088">
              <a:lnSpc>
                <a:spcPct val="90000"/>
              </a:lnSpc>
              <a:spcAft>
                <a:spcPts val="600"/>
              </a:spcAft>
            </a:pPr>
            <a:r>
              <a:rPr lang="en-GB" kern="1200" dirty="0">
                <a:solidFill>
                  <a:schemeClr val="tx1"/>
                </a:solidFill>
                <a:ea typeface="+mn-ea"/>
                <a:cs typeface="+mn-cs"/>
              </a:rPr>
              <a:t>Question 2: Prescribed Medicines Advice RETIRED </a:t>
            </a:r>
          </a:p>
          <a:p>
            <a:pPr defTabSz="704088">
              <a:lnSpc>
                <a:spcPct val="90000"/>
              </a:lnSpc>
              <a:spcAft>
                <a:spcPts val="600"/>
              </a:spcAft>
            </a:pPr>
            <a:r>
              <a:rPr lang="en-GB" kern="1200" dirty="0">
                <a:solidFill>
                  <a:schemeClr val="tx1"/>
                </a:solidFill>
                <a:ea typeface="+mn-ea"/>
                <a:cs typeface="+mn-cs"/>
              </a:rPr>
              <a:t>Question 3: Storage of Prescribed Drugs and Return of Unwanted Medicines</a:t>
            </a:r>
          </a:p>
          <a:p>
            <a:pPr defTabSz="704088">
              <a:lnSpc>
                <a:spcPct val="90000"/>
              </a:lnSpc>
              <a:spcAft>
                <a:spcPts val="600"/>
              </a:spcAft>
            </a:pPr>
            <a:r>
              <a:rPr lang="en-GB" kern="1200" dirty="0">
                <a:solidFill>
                  <a:schemeClr val="tx1"/>
                </a:solidFill>
                <a:ea typeface="+mn-ea"/>
                <a:cs typeface="+mn-cs"/>
              </a:rPr>
              <a:t>Question 4: Repeat Dispensing</a:t>
            </a:r>
          </a:p>
          <a:p>
            <a:pPr defTabSz="704088">
              <a:lnSpc>
                <a:spcPct val="90000"/>
              </a:lnSpc>
              <a:spcAft>
                <a:spcPts val="600"/>
              </a:spcAft>
            </a:pPr>
            <a:r>
              <a:rPr lang="en-GB" kern="1200" dirty="0">
                <a:solidFill>
                  <a:schemeClr val="tx1"/>
                </a:solidFill>
                <a:ea typeface="+mn-ea"/>
                <a:cs typeface="+mn-cs"/>
              </a:rPr>
              <a:t>Question 5 Owings RETIRED </a:t>
            </a:r>
          </a:p>
          <a:p>
            <a:pPr defTabSz="704088">
              <a:lnSpc>
                <a:spcPct val="90000"/>
              </a:lnSpc>
              <a:spcAft>
                <a:spcPts val="600"/>
              </a:spcAft>
            </a:pPr>
            <a:r>
              <a:rPr lang="en-GB" kern="1200" dirty="0">
                <a:solidFill>
                  <a:schemeClr val="tx1"/>
                </a:solidFill>
                <a:ea typeface="+mn-ea"/>
                <a:cs typeface="+mn-cs"/>
              </a:rPr>
              <a:t>Question 6: Prescription Based Interventions</a:t>
            </a:r>
          </a:p>
          <a:p>
            <a:pPr defTabSz="704088">
              <a:lnSpc>
                <a:spcPct val="90000"/>
              </a:lnSpc>
              <a:spcAft>
                <a:spcPts val="600"/>
              </a:spcAft>
            </a:pPr>
            <a:r>
              <a:rPr lang="en-GB" kern="1200" dirty="0">
                <a:solidFill>
                  <a:schemeClr val="tx1"/>
                </a:solidFill>
                <a:ea typeface="+mn-ea"/>
                <a:cs typeface="+mn-cs"/>
              </a:rPr>
              <a:t>Question 7: Signposting</a:t>
            </a:r>
          </a:p>
          <a:p>
            <a:pPr defTabSz="704088">
              <a:lnSpc>
                <a:spcPct val="90000"/>
              </a:lnSpc>
              <a:spcAft>
                <a:spcPts val="600"/>
              </a:spcAft>
            </a:pPr>
            <a:r>
              <a:rPr lang="en-GB" kern="1200" dirty="0">
                <a:solidFill>
                  <a:schemeClr val="tx1"/>
                </a:solidFill>
                <a:ea typeface="+mn-ea"/>
                <a:cs typeface="+mn-cs"/>
              </a:rPr>
              <a:t>Question 8: Clinical Governance - Risk Management</a:t>
            </a:r>
          </a:p>
          <a:p>
            <a:pPr defTabSz="704088">
              <a:lnSpc>
                <a:spcPct val="90000"/>
              </a:lnSpc>
              <a:spcAft>
                <a:spcPts val="600"/>
              </a:spcAft>
            </a:pPr>
            <a:r>
              <a:rPr lang="en-GB" kern="1200" dirty="0">
                <a:solidFill>
                  <a:schemeClr val="tx1"/>
                </a:solidFill>
                <a:ea typeface="+mn-ea"/>
                <a:cs typeface="+mn-cs"/>
              </a:rPr>
              <a:t>Question 9: Clinical Governance – Locums RETIRED </a:t>
            </a:r>
          </a:p>
          <a:p>
            <a:pPr defTabSz="704088">
              <a:lnSpc>
                <a:spcPct val="90000"/>
              </a:lnSpc>
              <a:spcAft>
                <a:spcPts val="600"/>
              </a:spcAft>
            </a:pPr>
            <a:r>
              <a:rPr lang="en-GB" kern="1200" dirty="0">
                <a:solidFill>
                  <a:schemeClr val="tx1"/>
                </a:solidFill>
                <a:ea typeface="+mn-ea"/>
                <a:cs typeface="+mn-cs"/>
              </a:rPr>
              <a:t>Question 10: Training &amp; Performance Management RETIRED</a:t>
            </a:r>
          </a:p>
          <a:p>
            <a:pPr defTabSz="704088">
              <a:lnSpc>
                <a:spcPct val="90000"/>
              </a:lnSpc>
              <a:spcAft>
                <a:spcPts val="600"/>
              </a:spcAft>
            </a:pPr>
            <a:r>
              <a:rPr lang="en-GB" kern="1200" dirty="0">
                <a:solidFill>
                  <a:schemeClr val="tx1"/>
                </a:solidFill>
                <a:ea typeface="+mn-ea"/>
                <a:cs typeface="+mn-cs"/>
              </a:rPr>
              <a:t>Question 11: Safeguarding</a:t>
            </a:r>
          </a:p>
          <a:p>
            <a:pPr defTabSz="704088">
              <a:lnSpc>
                <a:spcPct val="90000"/>
              </a:lnSpc>
              <a:spcAft>
                <a:spcPts val="600"/>
              </a:spcAft>
            </a:pPr>
            <a:r>
              <a:rPr lang="en-GB" kern="1200" dirty="0">
                <a:solidFill>
                  <a:schemeClr val="tx1"/>
                </a:solidFill>
                <a:ea typeface="+mn-ea"/>
                <a:cs typeface="+mn-cs"/>
              </a:rPr>
              <a:t>Question 12: Pharmacy Based Audit  RETIRED</a:t>
            </a:r>
          </a:p>
          <a:p>
            <a:pPr defTabSz="704088">
              <a:lnSpc>
                <a:spcPct val="90000"/>
              </a:lnSpc>
              <a:spcAft>
                <a:spcPts val="600"/>
              </a:spcAft>
            </a:pPr>
            <a:r>
              <a:rPr lang="en-GB" i="0" u="none" strike="noStrike" baseline="0" dirty="0"/>
              <a:t>Question 13: The promotion of healthy living</a:t>
            </a:r>
          </a:p>
          <a:p>
            <a:pPr defTabSz="704088">
              <a:lnSpc>
                <a:spcPct val="90000"/>
              </a:lnSpc>
              <a:spcAft>
                <a:spcPts val="600"/>
              </a:spcAft>
            </a:pPr>
            <a:r>
              <a:rPr lang="en-GB" i="0" u="none" strike="noStrike" baseline="0" dirty="0"/>
              <a:t>Question 14: The pharmacy premises and privacy</a:t>
            </a:r>
          </a:p>
          <a:p>
            <a:pPr defTabSz="704088">
              <a:lnSpc>
                <a:spcPct val="90000"/>
              </a:lnSpc>
              <a:spcAft>
                <a:spcPts val="600"/>
              </a:spcAft>
            </a:pPr>
            <a:r>
              <a:rPr lang="en-GB" sz="1800" i="0" u="none" strike="noStrike" baseline="0" dirty="0"/>
              <a:t>Question 15: Community Pharmacy Staffing  </a:t>
            </a:r>
          </a:p>
          <a:p>
            <a:pPr defTabSz="704088">
              <a:lnSpc>
                <a:spcPct val="90000"/>
              </a:lnSpc>
              <a:spcAft>
                <a:spcPts val="600"/>
              </a:spcAft>
            </a:pPr>
            <a:r>
              <a:rPr lang="en-GB" sz="1800" i="0" u="none" strike="noStrike" baseline="0" dirty="0"/>
              <a:t>Question 16: Opening Hours, Temporary &amp; Emergency Closures</a:t>
            </a:r>
            <a:endParaRPr lang="en-GB" i="0" u="none" strike="noStrike" baseline="0" dirty="0"/>
          </a:p>
          <a:p>
            <a:pPr defTabSz="704088">
              <a:lnSpc>
                <a:spcPct val="90000"/>
              </a:lnSpc>
              <a:spcAft>
                <a:spcPts val="600"/>
              </a:spcAft>
            </a:pPr>
            <a:endParaRPr lang="en-GB" sz="2000" kern="1200" dirty="0">
              <a:ea typeface="+mn-ea"/>
              <a:cs typeface="+mn-cs"/>
            </a:endParaRPr>
          </a:p>
          <a:p>
            <a:pPr>
              <a:lnSpc>
                <a:spcPct val="90000"/>
              </a:lnSpc>
              <a:spcAft>
                <a:spcPts val="600"/>
              </a:spcAft>
            </a:pPr>
            <a:endParaRPr lang="en-GB" sz="1700" dirty="0"/>
          </a:p>
        </p:txBody>
      </p:sp>
    </p:spTree>
    <p:extLst>
      <p:ext uri="{BB962C8B-B14F-4D97-AF65-F5344CB8AC3E}">
        <p14:creationId xmlns:p14="http://schemas.microsoft.com/office/powerpoint/2010/main" val="454548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2F4CD2-1FF6-E996-4021-1060AA9BD9C7}"/>
              </a:ext>
            </a:extLst>
          </p:cNvPr>
          <p:cNvSpPr>
            <a:spLocks noGrp="1"/>
          </p:cNvSpPr>
          <p:nvPr>
            <p:ph type="title"/>
          </p:nvPr>
        </p:nvSpPr>
        <p:spPr>
          <a:xfrm>
            <a:off x="1028699" y="294538"/>
            <a:ext cx="7421963" cy="1033669"/>
          </a:xfrm>
        </p:spPr>
        <p:txBody>
          <a:bodyPr>
            <a:normAutofit/>
          </a:bodyPr>
          <a:lstStyle/>
          <a:p>
            <a:r>
              <a:rPr lang="en-GB" sz="3500" dirty="0">
                <a:solidFill>
                  <a:srgbClr val="FFFFFF"/>
                </a:solidFill>
              </a:rPr>
              <a:t>Monitoring of SOPs </a:t>
            </a:r>
          </a:p>
        </p:txBody>
      </p:sp>
      <p:sp>
        <p:nvSpPr>
          <p:cNvPr id="5" name="Rectangle 4">
            <a:extLst>
              <a:ext uri="{FF2B5EF4-FFF2-40B4-BE49-F238E27FC236}">
                <a16:creationId xmlns:a16="http://schemas.microsoft.com/office/drawing/2014/main" id="{445AF295-052F-FCE4-0D60-DECBFBE7E505}"/>
              </a:ext>
            </a:extLst>
          </p:cNvPr>
          <p:cNvSpPr/>
          <p:nvPr/>
        </p:nvSpPr>
        <p:spPr>
          <a:xfrm>
            <a:off x="107504" y="2492896"/>
            <a:ext cx="8928993" cy="230425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a:extLst>
              <a:ext uri="{FF2B5EF4-FFF2-40B4-BE49-F238E27FC236}">
                <a16:creationId xmlns:a16="http://schemas.microsoft.com/office/drawing/2014/main" id="{F580BD76-4E56-D2B8-7739-857EBC7AAC48}"/>
              </a:ext>
            </a:extLst>
          </p:cNvPr>
          <p:cNvSpPr>
            <a:spLocks noGrp="1"/>
          </p:cNvSpPr>
          <p:nvPr>
            <p:ph idx="1"/>
          </p:nvPr>
        </p:nvSpPr>
        <p:spPr>
          <a:xfrm>
            <a:off x="107500" y="1629157"/>
            <a:ext cx="9036497" cy="5046615"/>
          </a:xfrm>
        </p:spPr>
        <p:txBody>
          <a:bodyPr anchor="ctr">
            <a:normAutofit/>
          </a:bodyPr>
          <a:lstStyle/>
          <a:p>
            <a:pPr>
              <a:lnSpc>
                <a:spcPct val="90000"/>
              </a:lnSpc>
            </a:pPr>
            <a:r>
              <a:rPr lang="en-GB" sz="1800" b="0" i="0" dirty="0">
                <a:effectLst/>
                <a:latin typeface="DM Sans" pitchFamily="2" charset="0"/>
              </a:rPr>
              <a:t>The Essential service specifications require the pharmacy to have appropriate SOPs for dispensing, RD and support for self-care.</a:t>
            </a:r>
          </a:p>
          <a:p>
            <a:pPr>
              <a:lnSpc>
                <a:spcPct val="90000"/>
              </a:lnSpc>
            </a:pPr>
            <a:endParaRPr lang="en-GB" sz="1800" b="0" i="0" dirty="0">
              <a:effectLst/>
              <a:latin typeface="DM Sans" pitchFamily="2" charset="0"/>
            </a:endParaRPr>
          </a:p>
          <a:p>
            <a:pPr>
              <a:lnSpc>
                <a:spcPct val="90000"/>
              </a:lnSpc>
            </a:pPr>
            <a:r>
              <a:rPr lang="en-GB" sz="1800" b="0" i="0" dirty="0">
                <a:effectLst/>
                <a:latin typeface="DM Sans" pitchFamily="2" charset="0"/>
              </a:rPr>
              <a:t>Monitoring compliance is the determination of whether the pharmacy has an appropriate SOP. </a:t>
            </a:r>
            <a:r>
              <a:rPr lang="en-GB" sz="1800" b="1" i="0" dirty="0">
                <a:effectLst/>
                <a:latin typeface="DM Sans" pitchFamily="2" charset="0"/>
              </a:rPr>
              <a:t>It does not require NHS England to carry out a detailed analysis of the content of the SOPs. Indeed, it would be unwise </a:t>
            </a:r>
            <a:r>
              <a:rPr lang="en-GB" sz="1800" b="0" i="0" dirty="0">
                <a:effectLst/>
                <a:latin typeface="DM Sans" pitchFamily="2" charset="0"/>
              </a:rPr>
              <a:t>for NHS England to carry out any detailed examination, because it will be unable to determine what is appropriate for the individual pharmacy concerned, and any shortcomings not identified, or suggestions made which themselves cause problems in delivery of the services, could lead to NHS England itself being involved in litigation.</a:t>
            </a:r>
          </a:p>
          <a:p>
            <a:pPr>
              <a:lnSpc>
                <a:spcPct val="90000"/>
              </a:lnSpc>
            </a:pPr>
            <a:endParaRPr lang="en-GB" sz="1800" b="0" i="0" dirty="0">
              <a:effectLst/>
              <a:latin typeface="DM Sans" pitchFamily="2" charset="0"/>
            </a:endParaRPr>
          </a:p>
          <a:p>
            <a:pPr>
              <a:lnSpc>
                <a:spcPct val="90000"/>
              </a:lnSpc>
            </a:pPr>
            <a:r>
              <a:rPr lang="en-GB" sz="1800" b="0" i="0" dirty="0">
                <a:effectLst/>
                <a:latin typeface="DM Sans" pitchFamily="2" charset="0"/>
              </a:rPr>
              <a:t>The most appropriate way for NHS England to determine whether the pharmacy has an appropriate SOP is to ask to see it during a monitoring visit (but without reading it in detail), then to ask appropriate members of staff suitable questions about their procedures to establish the level of understanding and compliance with the SOP.</a:t>
            </a:r>
          </a:p>
          <a:p>
            <a:pPr>
              <a:lnSpc>
                <a:spcPct val="90000"/>
              </a:lnSpc>
            </a:pPr>
            <a:endParaRPr lang="en-GB" sz="1400" dirty="0"/>
          </a:p>
        </p:txBody>
      </p:sp>
    </p:spTree>
    <p:extLst>
      <p:ext uri="{BB962C8B-B14F-4D97-AF65-F5344CB8AC3E}">
        <p14:creationId xmlns:p14="http://schemas.microsoft.com/office/powerpoint/2010/main" val="510893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3058</Words>
  <Application>Microsoft Office PowerPoint</Application>
  <PresentationFormat>On-screen Show (4:3)</PresentationFormat>
  <Paragraphs>321</Paragraphs>
  <Slides>30</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Aptos</vt:lpstr>
      <vt:lpstr>Arial</vt:lpstr>
      <vt:lpstr>Arial-BoldMT</vt:lpstr>
      <vt:lpstr>Calibri</vt:lpstr>
      <vt:lpstr>DM Sans</vt:lpstr>
      <vt:lpstr>mokoko</vt:lpstr>
      <vt:lpstr>Symbol</vt:lpstr>
      <vt:lpstr>Times New Roman</vt:lpstr>
      <vt:lpstr>Wingdings</vt:lpstr>
      <vt:lpstr>Office Theme</vt:lpstr>
      <vt:lpstr>Community Pharmacy Assurance Framework Screening Questionnaire </vt:lpstr>
      <vt:lpstr> Acknowledgements </vt:lpstr>
      <vt:lpstr>Agenda </vt:lpstr>
      <vt:lpstr> Community Pharmacy assurance framework</vt:lpstr>
      <vt:lpstr>CPAF screening </vt:lpstr>
      <vt:lpstr>Why this questionnaire is important? </vt:lpstr>
      <vt:lpstr>CPAF levels. (1-3)</vt:lpstr>
      <vt:lpstr>The 10 questions </vt:lpstr>
      <vt:lpstr>Monitoring of SOPs </vt:lpstr>
      <vt:lpstr>Recording advice and interventions </vt:lpstr>
      <vt:lpstr>NHS Approved Particulars </vt:lpstr>
      <vt:lpstr>Incident Reporting </vt:lpstr>
      <vt:lpstr>Question 3: Storage of Prescribed Drugs and  Return of Unwanted Medicines</vt:lpstr>
      <vt:lpstr> Question 4: Repeat Dispensing  </vt:lpstr>
      <vt:lpstr>PowerPoint Presentation</vt:lpstr>
      <vt:lpstr> Question 6: Prescription Based Interventions  </vt:lpstr>
      <vt:lpstr> Question 7: Signposting </vt:lpstr>
      <vt:lpstr> Question 7: Signposting (not exhaustive )  </vt:lpstr>
      <vt:lpstr> Question 8: Clinical Governance - Risk Management  </vt:lpstr>
      <vt:lpstr> Question 11: Safeguarding  </vt:lpstr>
      <vt:lpstr> Question 11: Safeguarding  </vt:lpstr>
      <vt:lpstr>Question 13: The promotion of healthy living</vt:lpstr>
      <vt:lpstr>Question 13: The promotion of healthy living</vt:lpstr>
      <vt:lpstr>Question 13: The promotion of healthy living</vt:lpstr>
      <vt:lpstr>Question 14: The pharmacy premises and privacy</vt:lpstr>
      <vt:lpstr>Question 14: The pharmacy premises and privacy</vt:lpstr>
      <vt:lpstr>Question 15: Community Pharmacy Staffing</vt:lpstr>
      <vt:lpstr>Question 16: Opening Hours, Temporary &amp; Emergency Closures</vt:lpstr>
      <vt:lpstr>Question 16: Opening Hours, Temporary &amp; Emergency Closures</vt:lpstr>
      <vt:lpstr>Top tips </vt:lpstr>
    </vt:vector>
  </TitlesOfParts>
  <Company>IMS3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CPAF SCREENING VISITS</dc:title>
  <dc:creator>David Tambyrajah</dc:creator>
  <cp:lastModifiedBy>Hina Patel</cp:lastModifiedBy>
  <cp:revision>48</cp:revision>
  <cp:lastPrinted>2018-09-06T11:01:51Z</cp:lastPrinted>
  <dcterms:created xsi:type="dcterms:W3CDTF">2018-08-29T09:57:17Z</dcterms:created>
  <dcterms:modified xsi:type="dcterms:W3CDTF">2024-07-23T08:42:09Z</dcterms:modified>
</cp:coreProperties>
</file>