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147472225" r:id="rId2"/>
    <p:sldId id="2147472241" r:id="rId3"/>
    <p:sldId id="2147472242" r:id="rId4"/>
    <p:sldId id="2147472243" r:id="rId5"/>
    <p:sldId id="2147472244" r:id="rId6"/>
    <p:sldId id="2147472245" r:id="rId7"/>
    <p:sldId id="214747223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792" autoAdjust="0"/>
  </p:normalViewPr>
  <p:slideViewPr>
    <p:cSldViewPr snapToGrid="0">
      <p:cViewPr varScale="1">
        <p:scale>
          <a:sx n="98" d="100"/>
          <a:sy n="98" d="100"/>
        </p:scale>
        <p:origin x="10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7F6E2-DF66-4832-895C-15CE33CC5268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235C5-75CC-46CE-8C6F-8EF33EC7C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429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979ED-7FE6-8232-853E-770A580C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4E132D-79D0-76AA-294E-8DC70569D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76B1D-81F3-6F33-2E3A-B6F5CEEFE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9D4F-0530-493F-9721-49E1D873799B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558A1-4003-2249-E766-E2BDC644F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5DB5E-E37B-065B-0C97-6BB611F4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C87C-446B-469B-891F-42098D2E8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37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636C3-F2BA-4769-DFAE-F5C53C6FC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0D0002-3776-AD78-986A-CA4CB3ED1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06213-4FD2-6484-ABA6-0E83DAA7F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9D4F-0530-493F-9721-49E1D873799B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7C031-667F-3747-F7CE-AE19D82BC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99703-A529-7911-026C-F1C71BDCC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C87C-446B-469B-891F-42098D2E8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7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73E161-279C-5C0E-BC02-B7ED2379D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54DC55-4FB7-F4FB-86AE-6015778E8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C6E87-B933-0378-1A0E-C0325EC3A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9D4F-0530-493F-9721-49E1D873799B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2049C-627E-F3B8-D69E-56EB5DB2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46766-72A6-2F79-5BE7-8BA2CB153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C87C-446B-469B-891F-42098D2E8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85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EE53E-854F-A350-6FFC-886F2BC9B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C73E8-A13D-8F72-B886-A1E703E44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4D889-42A3-478F-926B-82BF37C45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9D4F-0530-493F-9721-49E1D873799B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3A3D5-44DE-DAC4-78F9-814B36003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9F6A8-15CD-BCAD-DD84-A93BFB07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C87C-446B-469B-891F-42098D2E8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61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25FE8-C258-7D28-B412-7669A907F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240189-FDC0-26A8-5D3D-86A523493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D21C1-6920-C396-CC34-962D1FD18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9D4F-0530-493F-9721-49E1D873799B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B9403-C82B-BF6D-999E-3FC0F0D53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E940D-9C85-B0C9-A2DF-D4E679228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C87C-446B-469B-891F-42098D2E8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86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456DF-98AA-538E-C991-256F13A36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23A9D-C807-52F2-DAF3-A8A4E3B857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AF51AE-97D3-5E6B-3184-779D5FB55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C2F055-FB84-F761-BDC0-AD69FB0B5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9D4F-0530-493F-9721-49E1D873799B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0B3965-02AD-39D1-B27D-7274764F8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FF44A-285D-F172-C4DB-72693BF2A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C87C-446B-469B-891F-42098D2E8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62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72578-4277-3927-4BA8-7F7174D86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29140-91E3-91A6-EE98-E7A7E8F6A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5E9C44-E6FA-75F0-2740-AB44C4B3A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4D35D-0CA5-1A01-C981-080D3E64DF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8E2DD6-4EE6-214E-65B6-EBFEFD2CD3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C09B0A-3858-AA3C-31D7-44F94BAD0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9D4F-0530-493F-9721-49E1D873799B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EEAD4C-DE00-2E30-52CB-A52919BFD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2DC57A-565B-1C31-68CC-F7FE00681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C87C-446B-469B-891F-42098D2E8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35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7AA6A-4E24-0AB3-7FC9-8760BC90D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196A03-BC4D-B52F-8AE0-9DB4C5092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9D4F-0530-493F-9721-49E1D873799B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82FBC8-65C8-5705-1F3C-7508A90FF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723B37-1C88-711B-E79E-2603BCF8F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C87C-446B-469B-891F-42098D2E8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57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E6722D-D2F4-3B3F-14B5-7DE4D6E57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9D4F-0530-493F-9721-49E1D873799B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21EF81-D56D-392A-37AE-DF20919EE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EB26E0-06DB-056E-6A6D-AF9036924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C87C-446B-469B-891F-42098D2E8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83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92CC5-068E-02DF-1075-8E02DE68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46AB8-8867-CC74-9A20-E7E71D17B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5CB927-3DA0-D6F6-29E3-6EB463BE0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60E17-9ACA-A437-9808-76F589B1E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9D4F-0530-493F-9721-49E1D873799B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0D33F-3BBA-35B4-6979-607BF8502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4E74C-C35D-9DF4-3C9E-31B247CA2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C87C-446B-469B-891F-42098D2E8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68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F17DC-F402-B63C-43E0-B5346C1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E09C2A-CC36-C728-0DCB-22DD5075D9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1E24E2-0A49-4DE7-BDAD-731F5C2DC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778925-8BE6-D74B-0AA6-FD8C00B3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9D4F-0530-493F-9721-49E1D873799B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9ECE7-173C-F505-18D6-1C1E0D66B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69EBB-3AFF-A324-1E5A-19EA50364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C87C-446B-469B-891F-42098D2E8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12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1F9D86-C97A-A2EC-1CD3-D220A258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70ECF-DBDF-03F8-F2E2-B2D500F39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2F8F3-19B9-7F52-37C9-CB2F91B38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79D4F-0530-493F-9721-49E1D873799B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D218C-BA0C-337C-B105-AEF08B104D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27BCF-5666-3717-F6F2-E33158855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6C87C-446B-469B-891F-42098D2E8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64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cid:image001.png@01DA0E38.F1123270" TargetMode="External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future.nhs.uk/SWLCommunityPharmacyIntegration/groupHom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47453-C3FC-4B0D-A74B-18AB40132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828" y="1765738"/>
            <a:ext cx="10472057" cy="2560935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COMMUNITY PHARMACY CONTRACTOR UPDATE </a:t>
            </a:r>
            <a:br>
              <a:rPr lang="en-GB" sz="4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D985B2-E470-BA02-E8C0-FA2E3C233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26492"/>
            <a:ext cx="9144000" cy="1655762"/>
          </a:xfrm>
        </p:spPr>
        <p:txBody>
          <a:bodyPr>
            <a:noAutofit/>
          </a:bodyPr>
          <a:lstStyle/>
          <a:p>
            <a:r>
              <a:rPr lang="en-GB" sz="3600" dirty="0"/>
              <a:t>21.03.2024</a:t>
            </a:r>
          </a:p>
          <a:p>
            <a:r>
              <a:rPr lang="en-GB" sz="3600" dirty="0"/>
              <a:t>  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238C31D2-2A8F-6A34-0AC1-EFC6A5CB56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1" y="2026"/>
            <a:ext cx="1508608" cy="1176001"/>
          </a:xfrm>
          <a:prstGeom prst="rect">
            <a:avLst/>
          </a:prstGeom>
        </p:spPr>
      </p:pic>
      <p:pic>
        <p:nvPicPr>
          <p:cNvPr id="4" name="Audio 3">
            <a:hlinkClick r:id="" action="ppaction://media"/>
            <a:extLst>
              <a:ext uri="{FF2B5EF4-FFF2-40B4-BE49-F238E27FC236}">
                <a16:creationId xmlns:a16="http://schemas.microsoft.com/office/drawing/2014/main" id="{6C93B520-8A92-2C12-CDC6-0B99A8FC29D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628438" y="6294438"/>
            <a:ext cx="347662" cy="347662"/>
          </a:xfrm>
          <a:prstGeom prst="rect">
            <a:avLst/>
          </a:prstGeom>
        </p:spPr>
      </p:pic>
      <p:pic>
        <p:nvPicPr>
          <p:cNvPr id="1027" name="Picture 4">
            <a:extLst>
              <a:ext uri="{FF2B5EF4-FFF2-40B4-BE49-F238E27FC236}">
                <a16:creationId xmlns:a16="http://schemas.microsoft.com/office/drawing/2014/main" id="{0AE2FBA9-8A58-973D-ED0A-EF574892F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4"/>
            <a:ext cx="3041108" cy="932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lue and orange text on a black background&#10;&#10;Description automatically generated">
            <a:extLst>
              <a:ext uri="{FF2B5EF4-FFF2-40B4-BE49-F238E27FC236}">
                <a16:creationId xmlns:a16="http://schemas.microsoft.com/office/drawing/2014/main" id="{834DD975-54B1-93A3-E72C-8E305D115451}"/>
              </a:ext>
            </a:extLst>
          </p:cNvPr>
          <p:cNvPicPr>
            <a:picLocks noChangeAspect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560" y="91934"/>
            <a:ext cx="3205682" cy="10094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681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571"/>
    </mc:Choice>
    <mc:Fallback xmlns="">
      <p:transition spd="slow" advTm="285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mute="1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09E4FA04-D3AB-BA83-460C-2C0283C8DB20}"/>
              </a:ext>
            </a:extLst>
          </p:cNvPr>
          <p:cNvGrpSpPr/>
          <p:nvPr/>
        </p:nvGrpSpPr>
        <p:grpSpPr>
          <a:xfrm>
            <a:off x="808849" y="1985870"/>
            <a:ext cx="3625933" cy="3290225"/>
            <a:chOff x="104699" y="1150651"/>
            <a:chExt cx="4165697" cy="3404515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E18DD79-FA20-F53D-2DB1-40A32E7B7EBF}"/>
                </a:ext>
              </a:extLst>
            </p:cNvPr>
            <p:cNvSpPr txBox="1"/>
            <p:nvPr/>
          </p:nvSpPr>
          <p:spPr>
            <a:xfrm>
              <a:off x="1260567" y="3970391"/>
              <a:ext cx="9131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Hospital </a:t>
              </a:r>
            </a:p>
            <a:p>
              <a:r>
                <a:rPr lang="en-GB" sz="1600" dirty="0"/>
                <a:t> </a:t>
              </a:r>
            </a:p>
          </p:txBody>
        </p:sp>
        <p:pic>
          <p:nvPicPr>
            <p:cNvPr id="3" name="Picture 2" descr="Female Silhouette Clip Art">
              <a:extLst>
                <a:ext uri="{FF2B5EF4-FFF2-40B4-BE49-F238E27FC236}">
                  <a16:creationId xmlns:a16="http://schemas.microsoft.com/office/drawing/2014/main" id="{119F6CC3-5E50-7060-017B-93990F5EE7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879" y="2051052"/>
              <a:ext cx="258443" cy="5151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4" descr="Doctor Clip Art">
              <a:extLst>
                <a:ext uri="{FF2B5EF4-FFF2-40B4-BE49-F238E27FC236}">
                  <a16:creationId xmlns:a16="http://schemas.microsoft.com/office/drawing/2014/main" id="{BF8A19D9-4D6E-9F09-B210-E77AB9A7EB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063" y="1150651"/>
              <a:ext cx="830646" cy="8223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pic>
          <p:nvPicPr>
            <p:cNvPr id="5" name="Picture 8" descr="White Hospital Road Sign Clip Art">
              <a:extLst>
                <a:ext uri="{FF2B5EF4-FFF2-40B4-BE49-F238E27FC236}">
                  <a16:creationId xmlns:a16="http://schemas.microsoft.com/office/drawing/2014/main" id="{5D244477-C8D8-09CB-FB92-4FB1FDE562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3306" y="2877995"/>
              <a:ext cx="952500" cy="952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10" descr="University Hospitals Birmingham NHS Foundation Trust | May bank holiday  pharmacy opening times">
              <a:extLst>
                <a:ext uri="{FF2B5EF4-FFF2-40B4-BE49-F238E27FC236}">
                  <a16:creationId xmlns:a16="http://schemas.microsoft.com/office/drawing/2014/main" id="{5E75389A-1C77-27B6-721E-5F626CB465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0529" y="1845888"/>
              <a:ext cx="1359867" cy="10238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63CD94B-ECD5-A023-7705-82E669D8AFA7}"/>
                </a:ext>
              </a:extLst>
            </p:cNvPr>
            <p:cNvSpPr txBox="1"/>
            <p:nvPr/>
          </p:nvSpPr>
          <p:spPr>
            <a:xfrm>
              <a:off x="104699" y="2503847"/>
              <a:ext cx="8208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Patient 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4A81AFF2-ABBC-3242-1DF0-0B577F01A3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2414" y="2289027"/>
              <a:ext cx="2232693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6CB58BA5-7A7B-1765-E17F-AD060D1C5945}"/>
                </a:ext>
              </a:extLst>
            </p:cNvPr>
            <p:cNvCxnSpPr>
              <a:endCxn id="4" idx="1"/>
            </p:cNvCxnSpPr>
            <p:nvPr/>
          </p:nvCxnSpPr>
          <p:spPr>
            <a:xfrm flipV="1">
              <a:off x="644322" y="1561822"/>
              <a:ext cx="722741" cy="56936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C18FFFD-B66E-DE22-BF76-122446D3C9F2}"/>
                </a:ext>
              </a:extLst>
            </p:cNvPr>
            <p:cNvCxnSpPr>
              <a:cxnSpLocks/>
            </p:cNvCxnSpPr>
            <p:nvPr/>
          </p:nvCxnSpPr>
          <p:spPr>
            <a:xfrm>
              <a:off x="2214466" y="1490804"/>
              <a:ext cx="679306" cy="7790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9B058D0-6D58-6317-D7B9-A0A7E5AE22C0}"/>
                </a:ext>
              </a:extLst>
            </p:cNvPr>
            <p:cNvCxnSpPr>
              <a:cxnSpLocks/>
              <a:endCxn id="5" idx="1"/>
            </p:cNvCxnSpPr>
            <p:nvPr/>
          </p:nvCxnSpPr>
          <p:spPr>
            <a:xfrm>
              <a:off x="779721" y="2741823"/>
              <a:ext cx="493585" cy="6124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7DBBEEC-8864-9A28-66DF-547502BB0687}"/>
                </a:ext>
              </a:extLst>
            </p:cNvPr>
            <p:cNvCxnSpPr>
              <a:cxnSpLocks/>
              <a:endCxn id="6" idx="1"/>
            </p:cNvCxnSpPr>
            <p:nvPr/>
          </p:nvCxnSpPr>
          <p:spPr>
            <a:xfrm flipV="1">
              <a:off x="2250461" y="2357807"/>
              <a:ext cx="660068" cy="10711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DAF9879-9F41-00C9-047E-DBA982E617F9}"/>
                </a:ext>
              </a:extLst>
            </p:cNvPr>
            <p:cNvCxnSpPr>
              <a:endCxn id="5" idx="0"/>
            </p:cNvCxnSpPr>
            <p:nvPr/>
          </p:nvCxnSpPr>
          <p:spPr>
            <a:xfrm flipH="1">
              <a:off x="1749556" y="2051052"/>
              <a:ext cx="1185" cy="8269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38AA90C-9A20-2A31-2ED5-6BDAB873267F}"/>
                </a:ext>
              </a:extLst>
            </p:cNvPr>
            <p:cNvSpPr txBox="1"/>
            <p:nvPr/>
          </p:nvSpPr>
          <p:spPr>
            <a:xfrm>
              <a:off x="1487068" y="2223919"/>
              <a:ext cx="686634" cy="3503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/>
                <a:t>PCT</a:t>
              </a:r>
              <a:r>
                <a:rPr lang="en-GB" sz="1600" dirty="0"/>
                <a:t>  </a:t>
              </a:r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032372BD-1D0A-D7B0-E0C1-7D419DA90138}"/>
              </a:ext>
            </a:extLst>
          </p:cNvPr>
          <p:cNvSpPr txBox="1"/>
          <p:nvPr/>
        </p:nvSpPr>
        <p:spPr>
          <a:xfrm>
            <a:off x="2061293" y="1662101"/>
            <a:ext cx="513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GP  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3D86ED6-A79C-3FD3-867A-A950FB52A333}"/>
              </a:ext>
            </a:extLst>
          </p:cNvPr>
          <p:cNvGrpSpPr/>
          <p:nvPr/>
        </p:nvGrpSpPr>
        <p:grpSpPr>
          <a:xfrm>
            <a:off x="6505053" y="1745038"/>
            <a:ext cx="4416802" cy="3621024"/>
            <a:chOff x="4878321" y="824260"/>
            <a:chExt cx="4416802" cy="3621024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337FEB88-09DB-5C47-C23A-84395970E498}"/>
                </a:ext>
              </a:extLst>
            </p:cNvPr>
            <p:cNvSpPr/>
            <p:nvPr/>
          </p:nvSpPr>
          <p:spPr>
            <a:xfrm>
              <a:off x="4889723" y="824260"/>
              <a:ext cx="4405400" cy="36210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7FCBA28-1BF7-2D81-E5AE-03D51760FD10}"/>
                </a:ext>
              </a:extLst>
            </p:cNvPr>
            <p:cNvSpPr txBox="1"/>
            <p:nvPr/>
          </p:nvSpPr>
          <p:spPr>
            <a:xfrm>
              <a:off x="6108543" y="3818939"/>
              <a:ext cx="9131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Hospital </a:t>
              </a:r>
            </a:p>
          </p:txBody>
        </p:sp>
        <p:pic>
          <p:nvPicPr>
            <p:cNvPr id="33" name="Picture 32" descr="Female Silhouette Clip Art">
              <a:extLst>
                <a:ext uri="{FF2B5EF4-FFF2-40B4-BE49-F238E27FC236}">
                  <a16:creationId xmlns:a16="http://schemas.microsoft.com/office/drawing/2014/main" id="{C4208C03-1B97-0479-4942-689B029C64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1710" y="2000862"/>
              <a:ext cx="224956" cy="497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4" descr="Doctor Clip Art">
              <a:extLst>
                <a:ext uri="{FF2B5EF4-FFF2-40B4-BE49-F238E27FC236}">
                  <a16:creationId xmlns:a16="http://schemas.microsoft.com/office/drawing/2014/main" id="{F62FE202-C751-EDFA-307B-28FFEA1871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3611" y="1270104"/>
              <a:ext cx="723016" cy="7947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pic>
          <p:nvPicPr>
            <p:cNvPr id="35" name="Picture 8" descr="White Hospital Road Sign Clip Art">
              <a:extLst>
                <a:ext uri="{FF2B5EF4-FFF2-40B4-BE49-F238E27FC236}">
                  <a16:creationId xmlns:a16="http://schemas.microsoft.com/office/drawing/2014/main" id="{5FA76E6B-EEF4-6396-F7AC-7FF0E95DDC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5074" y="2931266"/>
              <a:ext cx="829081" cy="920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10" descr="University Hospitals Birmingham NHS Foundation Trust | May bank holiday  pharmacy opening times">
              <a:extLst>
                <a:ext uri="{FF2B5EF4-FFF2-40B4-BE49-F238E27FC236}">
                  <a16:creationId xmlns:a16="http://schemas.microsoft.com/office/drawing/2014/main" id="{2272FA1A-01AC-54E9-EFEC-366FF17BB9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1945" y="1861041"/>
              <a:ext cx="1183664" cy="9894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5AE1347-F887-F27A-12AE-13810CDDE310}"/>
                </a:ext>
              </a:extLst>
            </p:cNvPr>
            <p:cNvSpPr txBox="1"/>
            <p:nvPr/>
          </p:nvSpPr>
          <p:spPr>
            <a:xfrm>
              <a:off x="5066963" y="2438457"/>
              <a:ext cx="714448" cy="3271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Patient 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E327A5E-2633-D9BE-8AA0-3AACC79613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95934" y="2204739"/>
              <a:ext cx="2346011" cy="261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24C4AF8B-4C9D-3E57-8E7B-5705071451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80436" y="1575161"/>
              <a:ext cx="635236" cy="5223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EB33B2F6-5A9C-747D-3686-9E9C5CCDE965}"/>
                </a:ext>
              </a:extLst>
            </p:cNvPr>
            <p:cNvCxnSpPr>
              <a:cxnSpLocks/>
            </p:cNvCxnSpPr>
            <p:nvPr/>
          </p:nvCxnSpPr>
          <p:spPr>
            <a:xfrm>
              <a:off x="6753572" y="1459422"/>
              <a:ext cx="1127379" cy="7085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92B32BDE-28AC-2F3C-7D9E-C555BBD86AA5}"/>
                </a:ext>
              </a:extLst>
            </p:cNvPr>
            <p:cNvCxnSpPr>
              <a:cxnSpLocks/>
              <a:endCxn id="35" idx="1"/>
            </p:cNvCxnSpPr>
            <p:nvPr/>
          </p:nvCxnSpPr>
          <p:spPr>
            <a:xfrm>
              <a:off x="5725445" y="2799665"/>
              <a:ext cx="429629" cy="5918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9FCCAEDE-6B62-64E1-84FA-C7840A4C3A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70327" y="2294361"/>
              <a:ext cx="910624" cy="9659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7ED3469E-C937-5CFD-62EA-F4928A372F57}"/>
                </a:ext>
              </a:extLst>
            </p:cNvPr>
            <p:cNvCxnSpPr>
              <a:cxnSpLocks/>
              <a:endCxn id="35" idx="0"/>
            </p:cNvCxnSpPr>
            <p:nvPr/>
          </p:nvCxnSpPr>
          <p:spPr>
            <a:xfrm>
              <a:off x="6562185" y="2032187"/>
              <a:ext cx="7430" cy="8990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BEE659C-555B-84E9-96AC-096789CE0C56}"/>
                </a:ext>
              </a:extLst>
            </p:cNvPr>
            <p:cNvSpPr txBox="1"/>
            <p:nvPr/>
          </p:nvSpPr>
          <p:spPr>
            <a:xfrm>
              <a:off x="6086043" y="2060839"/>
              <a:ext cx="12940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CCGs /STPS  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409AA56-1F65-F4DC-6B99-717AD33C6173}"/>
                </a:ext>
              </a:extLst>
            </p:cNvPr>
            <p:cNvSpPr txBox="1"/>
            <p:nvPr/>
          </p:nvSpPr>
          <p:spPr>
            <a:xfrm>
              <a:off x="4878321" y="848381"/>
              <a:ext cx="13195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/>
                <a:t>NHS England </a:t>
              </a:r>
            </a:p>
            <a:p>
              <a:r>
                <a:rPr lang="en-GB" sz="1600" dirty="0"/>
                <a:t>CPAF  </a:t>
              </a:r>
            </a:p>
          </p:txBody>
        </p:sp>
        <p:pic>
          <p:nvPicPr>
            <p:cNvPr id="2050" name="Picture 2" descr="London Councils - Wikipedia">
              <a:extLst>
                <a:ext uri="{FF2B5EF4-FFF2-40B4-BE49-F238E27FC236}">
                  <a16:creationId xmlns:a16="http://schemas.microsoft.com/office/drawing/2014/main" id="{6E7B57C8-117A-6793-24AA-C551CCE947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57911" y="3620888"/>
              <a:ext cx="913136" cy="4368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4015D1C0-2817-7BAA-1B21-67184ACC3A76}"/>
                </a:ext>
              </a:extLst>
            </p:cNvPr>
            <p:cNvCxnSpPr/>
            <p:nvPr/>
          </p:nvCxnSpPr>
          <p:spPr>
            <a:xfrm flipV="1">
              <a:off x="8219893" y="2911405"/>
              <a:ext cx="238307" cy="6097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92AB61B-17E7-490F-73B4-E64A9F49376A}"/>
                </a:ext>
              </a:extLst>
            </p:cNvPr>
            <p:cNvSpPr txBox="1"/>
            <p:nvPr/>
          </p:nvSpPr>
          <p:spPr>
            <a:xfrm>
              <a:off x="6140005" y="888552"/>
              <a:ext cx="19460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GP/PCN Pharmacist   </a:t>
              </a: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77443319-3E74-96A8-9710-B62ED53839AF}"/>
              </a:ext>
            </a:extLst>
          </p:cNvPr>
          <p:cNvSpPr txBox="1"/>
          <p:nvPr/>
        </p:nvSpPr>
        <p:spPr>
          <a:xfrm>
            <a:off x="8033443" y="1322936"/>
            <a:ext cx="1127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2012-2023 </a:t>
            </a:r>
          </a:p>
          <a:p>
            <a:r>
              <a:rPr lang="en-GB" sz="1600" dirty="0"/>
              <a:t> 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04E7F1A-56CF-FA66-502B-B7289EB5959E}"/>
              </a:ext>
            </a:extLst>
          </p:cNvPr>
          <p:cNvSpPr txBox="1"/>
          <p:nvPr/>
        </p:nvSpPr>
        <p:spPr>
          <a:xfrm>
            <a:off x="718887" y="1896202"/>
            <a:ext cx="1127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2003-2010 </a:t>
            </a:r>
          </a:p>
          <a:p>
            <a:r>
              <a:rPr lang="en-GB" sz="1600" dirty="0"/>
              <a:t> </a:t>
            </a:r>
          </a:p>
        </p:txBody>
      </p:sp>
      <p:sp>
        <p:nvSpPr>
          <p:cNvPr id="75" name="Title 1">
            <a:extLst>
              <a:ext uri="{FF2B5EF4-FFF2-40B4-BE49-F238E27FC236}">
                <a16:creationId xmlns:a16="http://schemas.microsoft.com/office/drawing/2014/main" id="{B61B1C57-2416-7C4A-C0A0-F066D0980CE7}"/>
              </a:ext>
            </a:extLst>
          </p:cNvPr>
          <p:cNvSpPr txBox="1">
            <a:spLocks/>
          </p:cNvSpPr>
          <p:nvPr/>
        </p:nvSpPr>
        <p:spPr>
          <a:xfrm>
            <a:off x="-79100" y="227397"/>
            <a:ext cx="11563815" cy="657922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>
                <a:solidFill>
                  <a:schemeClr val="bg1"/>
                </a:solidFill>
              </a:rPr>
              <a:t>Community Pharmacy Journey </a:t>
            </a:r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ADCE78DB-D0C5-81CB-E681-6C66DB4C6B8B}"/>
              </a:ext>
            </a:extLst>
          </p:cNvPr>
          <p:cNvSpPr/>
          <p:nvPr/>
        </p:nvSpPr>
        <p:spPr>
          <a:xfrm>
            <a:off x="4700016" y="3008924"/>
            <a:ext cx="1676581" cy="84312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515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07926B0E-2224-BCDB-A948-6A60ED9CB61E}"/>
              </a:ext>
            </a:extLst>
          </p:cNvPr>
          <p:cNvSpPr/>
          <p:nvPr/>
        </p:nvSpPr>
        <p:spPr>
          <a:xfrm>
            <a:off x="356616" y="1114487"/>
            <a:ext cx="4517136" cy="38160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A38614B-3D37-6D6E-B352-CC8CD7877F7B}"/>
              </a:ext>
            </a:extLst>
          </p:cNvPr>
          <p:cNvGrpSpPr/>
          <p:nvPr/>
        </p:nvGrpSpPr>
        <p:grpSpPr>
          <a:xfrm>
            <a:off x="575734" y="1389249"/>
            <a:ext cx="4078562" cy="3637949"/>
            <a:chOff x="2980606" y="483546"/>
            <a:chExt cx="5166746" cy="4998322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09F43FC8-12EE-9450-F40F-136D1DCFB458}"/>
                </a:ext>
              </a:extLst>
            </p:cNvPr>
            <p:cNvSpPr txBox="1"/>
            <p:nvPr/>
          </p:nvSpPr>
          <p:spPr>
            <a:xfrm>
              <a:off x="5306545" y="4897093"/>
              <a:ext cx="9131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Hospital </a:t>
              </a:r>
            </a:p>
            <a:p>
              <a:r>
                <a:rPr lang="en-GB" sz="1600" dirty="0"/>
                <a:t> </a:t>
              </a:r>
            </a:p>
          </p:txBody>
        </p:sp>
        <p:pic>
          <p:nvPicPr>
            <p:cNvPr id="3" name="Picture 2" descr="Female Silhouette Clip Art">
              <a:extLst>
                <a:ext uri="{FF2B5EF4-FFF2-40B4-BE49-F238E27FC236}">
                  <a16:creationId xmlns:a16="http://schemas.microsoft.com/office/drawing/2014/main" id="{EB0091E4-1615-55DA-3BA0-CFDD3C531F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9386" y="2415542"/>
              <a:ext cx="258443" cy="5151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4" descr="Doctor Clip Art">
              <a:extLst>
                <a:ext uri="{FF2B5EF4-FFF2-40B4-BE49-F238E27FC236}">
                  <a16:creationId xmlns:a16="http://schemas.microsoft.com/office/drawing/2014/main" id="{DE2EE242-A281-76A9-425A-492BBD576D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8429" y="517168"/>
              <a:ext cx="830646" cy="8223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pic>
          <p:nvPicPr>
            <p:cNvPr id="5" name="Picture 8" descr="White Hospital Road Sign Clip Art">
              <a:extLst>
                <a:ext uri="{FF2B5EF4-FFF2-40B4-BE49-F238E27FC236}">
                  <a16:creationId xmlns:a16="http://schemas.microsoft.com/office/drawing/2014/main" id="{8F845648-1300-0ABB-39EB-D774181430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8978" y="3999305"/>
              <a:ext cx="952500" cy="952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10" descr="University Hospitals Birmingham NHS Foundation Trust | May bank holiday  pharmacy opening times">
              <a:extLst>
                <a:ext uri="{FF2B5EF4-FFF2-40B4-BE49-F238E27FC236}">
                  <a16:creationId xmlns:a16="http://schemas.microsoft.com/office/drawing/2014/main" id="{6D3F39CB-4D92-D08D-DCAF-0E32FB034A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7657" y="2209936"/>
              <a:ext cx="1359867" cy="10238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BA206B0-AF61-A2F6-81D3-6070A1E9D06F}"/>
                </a:ext>
              </a:extLst>
            </p:cNvPr>
            <p:cNvSpPr txBox="1"/>
            <p:nvPr/>
          </p:nvSpPr>
          <p:spPr>
            <a:xfrm>
              <a:off x="5757590" y="1385932"/>
              <a:ext cx="145802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Pharmacy First </a:t>
              </a:r>
            </a:p>
            <a:p>
              <a:r>
                <a:rPr lang="en-GB" sz="1600" dirty="0"/>
                <a:t>NMS </a:t>
              </a:r>
            </a:p>
            <a:p>
              <a:endParaRPr lang="en-GB" sz="1600" dirty="0"/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B68A59F-57BD-A56E-27F8-7EB89B6BE018}"/>
                </a:ext>
              </a:extLst>
            </p:cNvPr>
            <p:cNvCxnSpPr>
              <a:cxnSpLocks/>
            </p:cNvCxnSpPr>
            <p:nvPr/>
          </p:nvCxnSpPr>
          <p:spPr>
            <a:xfrm>
              <a:off x="3319493" y="2673123"/>
              <a:ext cx="1701510" cy="470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D629F971-960E-6DFA-AA6C-6DCD223EAD89}"/>
                </a:ext>
              </a:extLst>
            </p:cNvPr>
            <p:cNvCxnSpPr>
              <a:cxnSpLocks/>
              <a:endCxn id="4" idx="1"/>
            </p:cNvCxnSpPr>
            <p:nvPr/>
          </p:nvCxnSpPr>
          <p:spPr>
            <a:xfrm flipV="1">
              <a:off x="3400379" y="928339"/>
              <a:ext cx="1948050" cy="15167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7F48825F-3015-C3BE-8FC4-BB02D9957AD5}"/>
                </a:ext>
              </a:extLst>
            </p:cNvPr>
            <p:cNvCxnSpPr>
              <a:cxnSpLocks/>
            </p:cNvCxnSpPr>
            <p:nvPr/>
          </p:nvCxnSpPr>
          <p:spPr>
            <a:xfrm>
              <a:off x="3424483" y="2862971"/>
              <a:ext cx="1882062" cy="13248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D69B0A5-5648-F452-18EB-6494B0C803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78728" y="3233774"/>
              <a:ext cx="0" cy="7712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82D6DFC8-5B2F-37C7-BE25-D3F4F377673A}"/>
                </a:ext>
              </a:extLst>
            </p:cNvPr>
            <p:cNvCxnSpPr>
              <a:cxnSpLocks/>
              <a:stCxn id="4" idx="2"/>
              <a:endCxn id="6" idx="0"/>
            </p:cNvCxnSpPr>
            <p:nvPr/>
          </p:nvCxnSpPr>
          <p:spPr>
            <a:xfrm flipH="1">
              <a:off x="5757591" y="1339510"/>
              <a:ext cx="6161" cy="8704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" name="Picture 2" descr="London Councils - Wikipedia">
              <a:extLst>
                <a:ext uri="{FF2B5EF4-FFF2-40B4-BE49-F238E27FC236}">
                  <a16:creationId xmlns:a16="http://schemas.microsoft.com/office/drawing/2014/main" id="{DD42907C-18A8-B224-1493-023CF982B6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4216" y="2503435"/>
              <a:ext cx="913136" cy="4368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2C1316F-0911-953D-AE16-3ADE42A71D31}"/>
                </a:ext>
              </a:extLst>
            </p:cNvPr>
            <p:cNvCxnSpPr>
              <a:stCxn id="23" idx="1"/>
              <a:endCxn id="6" idx="3"/>
            </p:cNvCxnSpPr>
            <p:nvPr/>
          </p:nvCxnSpPr>
          <p:spPr>
            <a:xfrm flipH="1">
              <a:off x="6437524" y="2721855"/>
              <a:ext cx="79669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0E17F2F-FA61-0A46-BF51-8E1BFFB77EA1}"/>
                </a:ext>
              </a:extLst>
            </p:cNvPr>
            <p:cNvSpPr txBox="1"/>
            <p:nvPr/>
          </p:nvSpPr>
          <p:spPr>
            <a:xfrm>
              <a:off x="5574121" y="483546"/>
              <a:ext cx="5132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GP  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72E5387-359F-E69E-817B-438B4C86773F}"/>
                </a:ext>
              </a:extLst>
            </p:cNvPr>
            <p:cNvSpPr txBox="1"/>
            <p:nvPr/>
          </p:nvSpPr>
          <p:spPr>
            <a:xfrm>
              <a:off x="5917354" y="3266612"/>
              <a:ext cx="7966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SCS</a:t>
              </a:r>
            </a:p>
            <a:p>
              <a:r>
                <a:rPr lang="en-GB" sz="1600" dirty="0"/>
                <a:t>DMS 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B1833F2-CBAB-8919-C5A7-786CDF0D5B89}"/>
                </a:ext>
              </a:extLst>
            </p:cNvPr>
            <p:cNvSpPr txBox="1"/>
            <p:nvPr/>
          </p:nvSpPr>
          <p:spPr>
            <a:xfrm>
              <a:off x="2980606" y="3047620"/>
              <a:ext cx="141154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Patient</a:t>
              </a:r>
            </a:p>
            <a:p>
              <a:r>
                <a:rPr lang="en-GB" sz="1600" dirty="0"/>
                <a:t>Pharmacy First</a:t>
              </a:r>
            </a:p>
            <a:p>
              <a:r>
                <a:rPr lang="en-GB" sz="1600" dirty="0"/>
                <a:t>NMS </a:t>
              </a:r>
            </a:p>
            <a:p>
              <a:r>
                <a:rPr lang="en-GB" sz="1600" dirty="0"/>
                <a:t>OTC </a:t>
              </a:r>
            </a:p>
            <a:p>
              <a:endParaRPr lang="en-GB" sz="1600" dirty="0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0C704197-77AE-8A09-E2D0-C69D15EDABF0}"/>
              </a:ext>
            </a:extLst>
          </p:cNvPr>
          <p:cNvSpPr txBox="1"/>
          <p:nvPr/>
        </p:nvSpPr>
        <p:spPr>
          <a:xfrm>
            <a:off x="187754" y="529712"/>
            <a:ext cx="10807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2019-2024</a:t>
            </a:r>
          </a:p>
          <a:p>
            <a:r>
              <a:rPr lang="en-GB" sz="1600" dirty="0"/>
              <a:t> 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6808A5B4-70EE-CFDE-4340-BC59B25028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938659"/>
              </p:ext>
            </p:extLst>
          </p:nvPr>
        </p:nvGraphicFramePr>
        <p:xfrm>
          <a:off x="5260490" y="1140792"/>
          <a:ext cx="6333072" cy="3909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6536">
                  <a:extLst>
                    <a:ext uri="{9D8B030D-6E8A-4147-A177-3AD203B41FA5}">
                      <a16:colId xmlns:a16="http://schemas.microsoft.com/office/drawing/2014/main" val="2486655767"/>
                    </a:ext>
                  </a:extLst>
                </a:gridCol>
                <a:gridCol w="3166536">
                  <a:extLst>
                    <a:ext uri="{9D8B030D-6E8A-4147-A177-3AD203B41FA5}">
                      <a16:colId xmlns:a16="http://schemas.microsoft.com/office/drawing/2014/main" val="1138648563"/>
                    </a:ext>
                  </a:extLst>
                </a:gridCol>
              </a:tblGrid>
              <a:tr h="537569">
                <a:tc>
                  <a:txBody>
                    <a:bodyPr/>
                    <a:lstStyle/>
                    <a:p>
                      <a:r>
                        <a:rPr lang="en-GB" dirty="0"/>
                        <a:t>How do you feel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What is the solution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167073"/>
                  </a:ext>
                </a:extLst>
              </a:tr>
              <a:tr h="537569">
                <a:tc>
                  <a:txBody>
                    <a:bodyPr/>
                    <a:lstStyle/>
                    <a:p>
                      <a:r>
                        <a:rPr lang="en-GB" dirty="0"/>
                        <a:t>Managing dispensing /buying with increased clinical services?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223140"/>
                  </a:ext>
                </a:extLst>
              </a:tr>
              <a:tr h="537569">
                <a:tc>
                  <a:txBody>
                    <a:bodyPr/>
                    <a:lstStyle/>
                    <a:p>
                      <a:r>
                        <a:rPr lang="en-GB" dirty="0"/>
                        <a:t>Who does what ?? NHS E, ICS, Local authorities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More LPC engagement </a:t>
                      </a:r>
                    </a:p>
                    <a:p>
                      <a:r>
                        <a:rPr lang="en-GB" dirty="0"/>
                        <a:t>Commissioner guides to be produced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079000"/>
                  </a:ext>
                </a:extLst>
              </a:tr>
              <a:tr h="537569">
                <a:tc>
                  <a:txBody>
                    <a:bodyPr/>
                    <a:lstStyle/>
                    <a:p>
                      <a:r>
                        <a:rPr lang="en-GB" dirty="0"/>
                        <a:t>Planning and delivering these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Jot form survey – what are your needs.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541121"/>
                  </a:ext>
                </a:extLst>
              </a:tr>
              <a:tr h="537569">
                <a:tc>
                  <a:txBody>
                    <a:bodyPr/>
                    <a:lstStyle/>
                    <a:p>
                      <a:r>
                        <a:rPr lang="en-GB" dirty="0"/>
                        <a:t>Your Pharmacy team training needs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Training and workforce needs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659314"/>
                  </a:ext>
                </a:extLst>
              </a:tr>
              <a:tr h="537569">
                <a:tc>
                  <a:txBody>
                    <a:bodyPr/>
                    <a:lstStyle/>
                    <a:p>
                      <a:r>
                        <a:rPr lang="en-GB" dirty="0"/>
                        <a:t> I need support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Evening MDTs, newsletters,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265959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EFAB06CF-2EA5-FF44-EDF7-D058E5960C15}"/>
              </a:ext>
            </a:extLst>
          </p:cNvPr>
          <p:cNvSpPr txBox="1"/>
          <p:nvPr/>
        </p:nvSpPr>
        <p:spPr>
          <a:xfrm>
            <a:off x="356616" y="1173900"/>
            <a:ext cx="18984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SW London ICS 2023</a:t>
            </a: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8D59EC9F-4FD4-E9EA-AF35-CAA6FE8C2B47}"/>
              </a:ext>
            </a:extLst>
          </p:cNvPr>
          <p:cNvSpPr txBox="1">
            <a:spLocks/>
          </p:cNvSpPr>
          <p:nvPr/>
        </p:nvSpPr>
        <p:spPr>
          <a:xfrm>
            <a:off x="-79100" y="227397"/>
            <a:ext cx="11563815" cy="657922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>
                <a:solidFill>
                  <a:schemeClr val="bg1"/>
                </a:solidFill>
              </a:rPr>
              <a:t>Current situation </a:t>
            </a:r>
          </a:p>
        </p:txBody>
      </p:sp>
    </p:spTree>
    <p:extLst>
      <p:ext uri="{BB962C8B-B14F-4D97-AF65-F5344CB8AC3E}">
        <p14:creationId xmlns:p14="http://schemas.microsoft.com/office/powerpoint/2010/main" val="1888089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DA899-B38C-A295-F571-C41A30800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027"/>
          </a:xfrm>
          <a:solidFill>
            <a:schemeClr val="accent1"/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 What is the LPC doing to support you?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4437F-01AE-89A9-A4E0-E7DAE5023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152"/>
            <a:ext cx="10515600" cy="4960811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Support and training needs – </a:t>
            </a:r>
            <a:r>
              <a:rPr lang="en-GB" dirty="0" err="1"/>
              <a:t>Jotform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Evening MDTS now to be called peer learning sessions , face to face engagement, learning days</a:t>
            </a:r>
          </a:p>
          <a:p>
            <a:endParaRPr lang="en-GB" dirty="0"/>
          </a:p>
          <a:p>
            <a:r>
              <a:rPr lang="en-GB" dirty="0"/>
              <a:t>Shining a light on community pharmacy in the pharmacy press, with MP’s, The ICB, Placer Based Boards, Local Authorities, LMC/LDC/LOC, Healthwatch, The NHS Confed, CPE, etc… </a:t>
            </a:r>
          </a:p>
          <a:p>
            <a:endParaRPr lang="en-GB" dirty="0"/>
          </a:p>
          <a:p>
            <a:r>
              <a:rPr lang="en-GB" dirty="0"/>
              <a:t>Revised monthly newsletter split into themes, Single points of contact, Website development  </a:t>
            </a:r>
          </a:p>
          <a:p>
            <a:endParaRPr lang="en-GB" dirty="0"/>
          </a:p>
          <a:p>
            <a:r>
              <a:rPr lang="en-GB" dirty="0"/>
              <a:t>LPC Committee borough leads and borough WhatsApp groups</a:t>
            </a:r>
          </a:p>
          <a:p>
            <a:endParaRPr lang="en-GB" dirty="0"/>
          </a:p>
          <a:p>
            <a:r>
              <a:rPr lang="en-GB" dirty="0"/>
              <a:t>LPC Governance structures better support and representation. </a:t>
            </a:r>
          </a:p>
          <a:p>
            <a:endParaRPr lang="en-GB" dirty="0"/>
          </a:p>
          <a:p>
            <a:r>
              <a:rPr lang="en-GB" dirty="0"/>
              <a:t>Commissioning guides to services – NHSE/ICS and Local authorities.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749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E8797-33BC-17A9-237E-06340F408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600"/>
          </a:xfrm>
          <a:solidFill>
            <a:schemeClr val="accent1"/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LPC Governance structure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4946FF-B6CC-5C4E-B38E-844B6635B7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211377"/>
              </p:ext>
            </p:extLst>
          </p:nvPr>
        </p:nvGraphicFramePr>
        <p:xfrm>
          <a:off x="838200" y="1390650"/>
          <a:ext cx="4248150" cy="52568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8448">
                  <a:extLst>
                    <a:ext uri="{9D8B030D-6E8A-4147-A177-3AD203B41FA5}">
                      <a16:colId xmlns:a16="http://schemas.microsoft.com/office/drawing/2014/main" val="2073662224"/>
                    </a:ext>
                  </a:extLst>
                </a:gridCol>
                <a:gridCol w="2639702">
                  <a:extLst>
                    <a:ext uri="{9D8B030D-6E8A-4147-A177-3AD203B41FA5}">
                      <a16:colId xmlns:a16="http://schemas.microsoft.com/office/drawing/2014/main" val="1293600726"/>
                    </a:ext>
                  </a:extLst>
                </a:gridCol>
              </a:tblGrid>
              <a:tr h="271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Committee:  </a:t>
                      </a:r>
                      <a:endParaRPr lang="en-GB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2" marR="564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>
                          <a:effectLst/>
                        </a:rPr>
                        <a:t>Name:</a:t>
                      </a:r>
                      <a:endParaRPr lang="en-GB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2" marR="56412" marT="0" marB="0"/>
                </a:tc>
                <a:extLst>
                  <a:ext uri="{0D108BD9-81ED-4DB2-BD59-A6C34878D82A}">
                    <a16:rowId xmlns:a16="http://schemas.microsoft.com/office/drawing/2014/main" val="854241482"/>
                  </a:ext>
                </a:extLst>
              </a:tr>
              <a:tr h="1206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Governance &amp; Market Entry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 </a:t>
                      </a:r>
                      <a:endParaRPr lang="en-GB" sz="14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2" marR="564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 err="1">
                          <a:effectLst/>
                        </a:rPr>
                        <a:t>Jaymil</a:t>
                      </a:r>
                      <a:r>
                        <a:rPr lang="en-GB" sz="1400" b="1" kern="100" dirty="0">
                          <a:effectLst/>
                        </a:rPr>
                        <a:t> Patel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Shahil Soni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Amish Patel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Umesh Amin</a:t>
                      </a:r>
                      <a:endParaRPr lang="en-GB" sz="14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2" marR="56412" marT="0" marB="0"/>
                </a:tc>
                <a:extLst>
                  <a:ext uri="{0D108BD9-81ED-4DB2-BD59-A6C34878D82A}">
                    <a16:rowId xmlns:a16="http://schemas.microsoft.com/office/drawing/2014/main" val="1638668088"/>
                  </a:ext>
                </a:extLst>
              </a:tr>
              <a:tr h="1206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Audit &amp; Finance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 </a:t>
                      </a:r>
                      <a:endParaRPr lang="en-GB" sz="14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2" marR="564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Mayank Patel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Mansukh Sheth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CJ Patel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Kishan Patel</a:t>
                      </a:r>
                      <a:endParaRPr lang="en-GB" sz="14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2" marR="56412" marT="0" marB="0"/>
                </a:tc>
                <a:extLst>
                  <a:ext uri="{0D108BD9-81ED-4DB2-BD59-A6C34878D82A}">
                    <a16:rowId xmlns:a16="http://schemas.microsoft.com/office/drawing/2014/main" val="2396409397"/>
                  </a:ext>
                </a:extLst>
              </a:tr>
              <a:tr h="1870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>
                          <a:effectLst/>
                        </a:rPr>
                        <a:t>Services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>
                          <a:effectLst/>
                        </a:rPr>
                        <a:t> </a:t>
                      </a:r>
                      <a:endParaRPr lang="en-GB" sz="14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2" marR="564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 err="1">
                          <a:effectLst/>
                        </a:rPr>
                        <a:t>Jaymil</a:t>
                      </a:r>
                      <a:r>
                        <a:rPr lang="en-GB" sz="1400" b="1" kern="100" dirty="0">
                          <a:effectLst/>
                        </a:rPr>
                        <a:t> Patel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Subha Subramanian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Deven Jethwa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Amish Patel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Beran Patel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 </a:t>
                      </a:r>
                      <a:endParaRPr lang="en-GB" sz="14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2" marR="56412" marT="0" marB="0"/>
                </a:tc>
                <a:extLst>
                  <a:ext uri="{0D108BD9-81ED-4DB2-BD59-A6C34878D82A}">
                    <a16:rowId xmlns:a16="http://schemas.microsoft.com/office/drawing/2014/main" val="3132014663"/>
                  </a:ext>
                </a:extLst>
              </a:tr>
              <a:tr h="434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Remuneration </a:t>
                      </a:r>
                      <a:endParaRPr lang="en-GB" sz="14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2" marR="564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Executive members (with guidance from audit committee)</a:t>
                      </a:r>
                      <a:endParaRPr lang="en-GB" sz="14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12" marR="56412" marT="0" marB="0"/>
                </a:tc>
                <a:extLst>
                  <a:ext uri="{0D108BD9-81ED-4DB2-BD59-A6C34878D82A}">
                    <a16:rowId xmlns:a16="http://schemas.microsoft.com/office/drawing/2014/main" val="176511206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0150598-23D1-FD61-4F67-E938E51178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567000"/>
              </p:ext>
            </p:extLst>
          </p:nvPr>
        </p:nvGraphicFramePr>
        <p:xfrm>
          <a:off x="6096000" y="1390650"/>
          <a:ext cx="5257800" cy="4892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67769704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917957302"/>
                    </a:ext>
                  </a:extLst>
                </a:gridCol>
              </a:tblGrid>
              <a:tr h="566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100">
                          <a:effectLst/>
                        </a:rPr>
                        <a:t>Borough Lead: 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100">
                          <a:effectLst/>
                        </a:rPr>
                        <a:t>Name: 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9223025"/>
                  </a:ext>
                </a:extLst>
              </a:tr>
              <a:tr h="396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Merton</a:t>
                      </a:r>
                      <a:endParaRPr lang="en-GB" sz="11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Deven Jethwa </a:t>
                      </a:r>
                      <a:endParaRPr lang="en-GB" sz="11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2065218"/>
                  </a:ext>
                </a:extLst>
              </a:tr>
              <a:tr h="396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>
                          <a:effectLst/>
                        </a:rPr>
                        <a:t>Sutton</a:t>
                      </a:r>
                      <a:endParaRPr lang="en-GB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 err="1">
                          <a:effectLst/>
                        </a:rPr>
                        <a:t>Jaymil</a:t>
                      </a:r>
                      <a:r>
                        <a:rPr lang="en-GB" sz="1400" b="1" kern="100" dirty="0">
                          <a:effectLst/>
                        </a:rPr>
                        <a:t> Patel</a:t>
                      </a:r>
                      <a:endParaRPr lang="en-GB" sz="11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0715889"/>
                  </a:ext>
                </a:extLst>
              </a:tr>
              <a:tr h="1596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>
                          <a:effectLst/>
                        </a:rPr>
                        <a:t>Wandsworth</a:t>
                      </a:r>
                      <a:endParaRPr lang="en-GB" sz="1100" b="1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>
                          <a:effectLst/>
                        </a:rPr>
                        <a:t> </a:t>
                      </a:r>
                      <a:endParaRPr lang="en-GB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Subha Subramanian</a:t>
                      </a:r>
                      <a:endParaRPr lang="en-GB" sz="1100" b="1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Shahil Soni</a:t>
                      </a:r>
                      <a:endParaRPr lang="en-GB" sz="1100" b="1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Umesh Amin</a:t>
                      </a:r>
                      <a:endParaRPr lang="en-GB" sz="11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5633009"/>
                  </a:ext>
                </a:extLst>
              </a:tr>
              <a:tr h="1142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>
                          <a:effectLst/>
                        </a:rPr>
                        <a:t>Croydon</a:t>
                      </a:r>
                      <a:br>
                        <a:rPr lang="en-GB" sz="1400" b="1" kern="100">
                          <a:effectLst/>
                        </a:rPr>
                      </a:br>
                      <a:br>
                        <a:rPr lang="en-GB" sz="1400" b="1" kern="100">
                          <a:effectLst/>
                        </a:rPr>
                      </a:br>
                      <a:endParaRPr lang="en-GB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Amish Patel</a:t>
                      </a:r>
                      <a:endParaRPr lang="en-GB" sz="1100" b="1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Beran Patel</a:t>
                      </a:r>
                      <a:endParaRPr lang="en-GB" sz="11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2436354"/>
                  </a:ext>
                </a:extLst>
              </a:tr>
              <a:tr h="396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>
                          <a:effectLst/>
                        </a:rPr>
                        <a:t>Kingston</a:t>
                      </a:r>
                      <a:endParaRPr lang="en-GB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Kishan Patel</a:t>
                      </a:r>
                      <a:endParaRPr lang="en-GB" sz="11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1145974"/>
                  </a:ext>
                </a:extLst>
              </a:tr>
              <a:tr h="396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>
                          <a:effectLst/>
                        </a:rPr>
                        <a:t>Richmond</a:t>
                      </a:r>
                      <a:endParaRPr lang="en-GB" sz="11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effectLst/>
                        </a:rPr>
                        <a:t>CJ Patel</a:t>
                      </a:r>
                      <a:endParaRPr lang="en-GB" sz="11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4589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101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E152D-BD57-76A0-21EC-A58B8FFA11C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Our Plan for this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F175D-8EED-C525-CD25-3A28BF5A1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Wisconsin Logic Model</a:t>
            </a:r>
          </a:p>
          <a:p>
            <a:r>
              <a:rPr lang="en-GB" dirty="0"/>
              <a:t>We are now setting our vision and strategy </a:t>
            </a:r>
          </a:p>
          <a:p>
            <a:r>
              <a:rPr lang="en-GB" dirty="0"/>
              <a:t>We are looking for your leadership and guidance to ensure we are on the right path</a:t>
            </a:r>
          </a:p>
        </p:txBody>
      </p:sp>
    </p:spTree>
    <p:extLst>
      <p:ext uri="{BB962C8B-B14F-4D97-AF65-F5344CB8AC3E}">
        <p14:creationId xmlns:p14="http://schemas.microsoft.com/office/powerpoint/2010/main" val="2090005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A6F4B-EA93-DC48-2C5B-D6E43562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92" y="-66907"/>
            <a:ext cx="11563815" cy="657922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</a:rPr>
              <a:t>NHS Futures for contractors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6E9E6-7083-770D-3DE1-B70D0CCC4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873" y="591015"/>
            <a:ext cx="11563815" cy="6099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u="sng" dirty="0"/>
              <a:t>NHS Futures space </a:t>
            </a:r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b="0" i="0" u="none" strike="noStrike" baseline="0" dirty="0"/>
              <a:t>The FutureNHS Platform, aims to empower </a:t>
            </a:r>
            <a:r>
              <a:rPr lang="en-GB" sz="2000" dirty="0"/>
              <a:t>users </a:t>
            </a:r>
            <a:r>
              <a:rPr lang="en-GB" sz="2000" b="0" i="0" u="none" strike="noStrike" baseline="0" dirty="0"/>
              <a:t>to co-develop, share, connect and work together more easily. The platform supports users to access and exchange knowledge and information on transformation, across health and social care. </a:t>
            </a:r>
            <a:r>
              <a:rPr lang="en-GB" sz="2000" dirty="0">
                <a:solidFill>
                  <a:srgbClr val="000000"/>
                </a:solidFill>
              </a:rPr>
              <a:t>It </a:t>
            </a:r>
            <a:r>
              <a:rPr lang="en-GB" sz="2000" b="0" i="0" u="none" strike="noStrike" baseline="0" dirty="0">
                <a:solidFill>
                  <a:srgbClr val="000000"/>
                </a:solidFill>
              </a:rPr>
              <a:t>is open to anyone working on transformational healthcare programmes across the NHS and wider health and social care family. </a:t>
            </a:r>
          </a:p>
          <a:p>
            <a:pPr marL="0" indent="0">
              <a:buNone/>
            </a:pPr>
            <a:r>
              <a:rPr lang="en-GB" sz="2000" dirty="0">
                <a:hlinkClick r:id="rId2"/>
              </a:rPr>
              <a:t>https://future.nhs.uk/SWLCommunityPharmacyIntegration/groupHome</a:t>
            </a:r>
            <a:endParaRPr lang="en-GB" sz="2000" dirty="0"/>
          </a:p>
          <a:p>
            <a:endParaRPr lang="en-GB" sz="2000" dirty="0"/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dirty="0"/>
              <a:t>Site now sent up for SW London contractors to  encourage sharing best practice, request support and advice ion a risk free learning environment.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619D15-B77A-A1A2-FCE1-D9C0B08F0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167" y="2979720"/>
            <a:ext cx="9244437" cy="293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85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Microsoft Office PowerPoint</Application>
  <PresentationFormat>Widescreen</PresentationFormat>
  <Paragraphs>124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                                        COMMUNITY PHARMACY CONTRACTOR UPDATE   </vt:lpstr>
      <vt:lpstr>PowerPoint Presentation</vt:lpstr>
      <vt:lpstr>PowerPoint Presentation</vt:lpstr>
      <vt:lpstr> What is the LPC doing to support you? </vt:lpstr>
      <vt:lpstr>LPC Governance structure</vt:lpstr>
      <vt:lpstr>Our Plan for this year</vt:lpstr>
      <vt:lpstr>NHS Futures for contractors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TAMBY RAJAH, David (NHS NORTH OF ENGLAND COMMISSIONING SUPPORT UNIT)</dc:creator>
  <cp:lastModifiedBy>Hina Patel</cp:lastModifiedBy>
  <cp:revision>66</cp:revision>
  <dcterms:created xsi:type="dcterms:W3CDTF">2023-04-27T16:03:28Z</dcterms:created>
  <dcterms:modified xsi:type="dcterms:W3CDTF">2024-03-25T09:08:35Z</dcterms:modified>
</cp:coreProperties>
</file>