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othing, human face, person, smile&#10;&#10;Description automatically generated">
            <a:extLst>
              <a:ext uri="{FF2B5EF4-FFF2-40B4-BE49-F238E27FC236}">
                <a16:creationId xmlns:a16="http://schemas.microsoft.com/office/drawing/2014/main" id="{15FC90AE-88BB-6562-8F51-203C1521AE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0728E2-B757-CACE-05FF-2C02678D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823" y="1264204"/>
            <a:ext cx="5740073" cy="451063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 descr="A logo with colorful squares&#10;&#10;Description automatically generated">
            <a:extLst>
              <a:ext uri="{FF2B5EF4-FFF2-40B4-BE49-F238E27FC236}">
                <a16:creationId xmlns:a16="http://schemas.microsoft.com/office/drawing/2014/main" id="{217F50F1-CBBB-6895-3468-542D00017A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29" y="0"/>
            <a:ext cx="2145857" cy="151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821F-AB28-8C2E-08A6-9F75EE514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5DF1F-CE91-4C50-0E70-476BC7EF4B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A65AE-F01E-D35A-3B4A-E8BAC2CDB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FAEB4-1B8A-6FFB-70FE-0F0B6D335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D8272-7F9A-1C70-5199-5DC15A14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F1941-0F98-F1CB-6F96-C5BBE4C7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00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FEF91-0763-D54F-4C2C-95774EE1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C5E30-6553-4463-B1A1-EE39F5670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6E264-0A96-63C4-610F-211E70A6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B793B-6E17-090B-E5EC-070E6C9ED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C51EE-C3AE-1671-755A-2DBBEF4F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75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C1803-9D3C-EA97-02B7-CD7BA0550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2FEE4-3A98-0B91-0906-54E087F64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392A4-7270-BD40-ECA6-AD88A358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2ED1F-48EC-2E50-67FA-E56D30B8E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A5004-CE25-DDB6-5416-5E74BD6D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766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othing, human face, person, smile&#10;&#10;Description automatically generated">
            <a:extLst>
              <a:ext uri="{FF2B5EF4-FFF2-40B4-BE49-F238E27FC236}">
                <a16:creationId xmlns:a16="http://schemas.microsoft.com/office/drawing/2014/main" id="{15FC90AE-88BB-6562-8F51-203C1521AE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0728E2-B757-CACE-05FF-2C02678D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823" y="1264204"/>
            <a:ext cx="5740073" cy="451063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 descr="A logo with colorful squares&#10;&#10;Description automatically generated">
            <a:extLst>
              <a:ext uri="{FF2B5EF4-FFF2-40B4-BE49-F238E27FC236}">
                <a16:creationId xmlns:a16="http://schemas.microsoft.com/office/drawing/2014/main" id="{217F50F1-CBBB-6895-3468-542D00017A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29" y="0"/>
            <a:ext cx="2145857" cy="151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8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A7DC3-14AE-33D1-9308-AF4AD544B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456FE-48FC-80F1-2592-56843C0CD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71412-6D73-2003-3089-B98BA97C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F6948-5979-EFD7-D79F-6E9F415B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505FC-A5C5-BEE4-D0A3-83A5AF2B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92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1EEF3-853E-04F6-12E3-580588E3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8BD38-8395-675E-E0E2-8DE4ED7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F69F4-C1CA-4B0E-2E04-B8F50BEF3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EFE80-D7A1-1A84-E1AC-55F41846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0FBD3-8B3E-3E9E-E2DC-4B6CBE69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09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B819-1E46-0CC7-732A-A22F6EAC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3C5DB-E202-5F31-7DAC-EBE8C3C92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007FC-C8E4-B522-28B2-F65651C14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E981-60B9-D33C-2F25-D9997D3C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82A28-9402-CBC3-1115-9BB5F65C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8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65406-EBA0-7906-37DC-D366BAB4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A50DA-0C91-1C35-2581-6BF66C662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779AF-6463-44A4-B30F-9FB3A7732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6302E-BDA1-CA76-8A33-9883651B0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98AB5-6B31-FCCD-DE5E-D0C5C04D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485CC-9A1F-E71F-521D-6AF81C14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20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90F3-018B-515C-3622-80C9A426C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41517-7EE7-05D7-CBD5-77E007E79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DFEBC-3108-AE05-9EF5-E8B146CC6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39C76-0017-0A8A-4900-6B1EF97CD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B958B-E983-17D7-BBB8-3C14905B2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30DD2-33EB-E9B9-5BE0-F64F6901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A84BF-78F4-67AB-2047-CCBB18B1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3E086D-2439-E5C1-9F62-6F24259F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19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253AF-7D7E-1209-49DF-031798E8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59957-247E-B19D-CD2D-3E3FAEB3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0BDDA-9924-A2A3-9C90-EDA776F4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9463D-00CF-786B-5AF0-01B8B0EE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92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A98197-6C64-5E7F-4649-759147AD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689BF-FD71-69B9-EAF3-0BF44009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42DA4-8943-41DE-9BF5-D165E0D99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0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CC21B-4A93-9936-EBD5-9192454B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1A8B-326B-325B-1B52-0A398C7F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C66420-44F5-29B3-D7B1-AEB741FA1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38510-31F6-0A06-215A-B1C8D92F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9580C-D9AF-659E-5521-ED9F82049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F1DEA-6817-C758-9A78-C8FB499AD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1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054B9-7E09-436B-D1DD-37E667DEB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37126-4F90-31DD-20C9-6BD92050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C32E1-B175-B5EA-F35D-BA0200377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BCABDA-C489-43BA-B464-784FAA2A412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767DC-1648-AC4B-604B-43FB29D8A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C5417-E370-9AB5-51B9-346586989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2A1F97-9155-4063-9F3D-E47B5DABD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79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s://www.hee.nhs.uk/our-work/pharmacy/community-pharmacy-training/community-pharmacy-technicians" TargetMode="External"/><Relationship Id="rId7" Type="http://schemas.openxmlformats.org/officeDocument/2006/relationships/hyperlink" Target="https://propharmace.com/supervisors/" TargetMode="External"/><Relationship Id="rId2" Type="http://schemas.openxmlformats.org/officeDocument/2006/relationships/hyperlink" Target="https://www.hee.nhs.uk/our-work/pharmacy/community-pharmacy-training/community-pharmacist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ppe.ac.uk/career/pt-ayr/pt-advancing" TargetMode="External"/><Relationship Id="rId5" Type="http://schemas.openxmlformats.org/officeDocument/2006/relationships/hyperlink" Target="https://www.hee.nhs.uk/our-work/pharmacy/independent-prescribing/approved-suppliers-community-pharmacists-pharmacists-gp-health-justice-pharmacists" TargetMode="External"/><Relationship Id="rId4" Type="http://schemas.openxmlformats.org/officeDocument/2006/relationships/hyperlink" Target="https://www.cliniskills.com/community-pharmacist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pe.org.uk/reportit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pe.org.uk/quality-and-regulations/clinical-governance/emergency-planning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7C751-9BEC-4382-D931-E66F332A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Hitesh Patel CEO</a:t>
            </a:r>
            <a:br>
              <a:rPr lang="en-GB" sz="3200" dirty="0"/>
            </a:br>
            <a:r>
              <a:rPr lang="en-GB" sz="3200" dirty="0"/>
              <a:t>Raj Matharu Chair</a:t>
            </a:r>
          </a:p>
        </p:txBody>
      </p:sp>
    </p:spTree>
    <p:extLst>
      <p:ext uri="{BB962C8B-B14F-4D97-AF65-F5344CB8AC3E}">
        <p14:creationId xmlns:p14="http://schemas.microsoft.com/office/powerpoint/2010/main" val="2323934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29016-8671-DAC1-046B-4486A4B0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Workforce, Training and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51C9C-B2AA-CA2E-200E-8F3C3697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GB" b="0" i="0" dirty="0">
                <a:solidFill>
                  <a:srgbClr val="222222"/>
                </a:solidFill>
                <a:effectLst/>
                <a:latin typeface="inherit"/>
              </a:rPr>
              <a:t>Community pharmacists and pharmacy technicians are being offered a range of fully-funded, flexible training to expand your clinical skills and improve patient care.</a:t>
            </a:r>
          </a:p>
          <a:p>
            <a:pPr algn="l"/>
            <a:r>
              <a:rPr lang="en-GB" b="0" i="0" dirty="0">
                <a:solidFill>
                  <a:srgbClr val="222222"/>
                </a:solidFill>
                <a:effectLst/>
                <a:latin typeface="inherit"/>
              </a:rPr>
              <a:t>Click on the following links:</a:t>
            </a:r>
          </a:p>
          <a:p>
            <a:pPr algn="l"/>
            <a:r>
              <a:rPr lang="en-GB" b="0" i="0" dirty="0">
                <a:solidFill>
                  <a:srgbClr val="FFFFFF"/>
                </a:solidFill>
                <a:effectLst/>
                <a:latin typeface="inherit"/>
                <a:hlinkClick r:id="rId2"/>
              </a:rPr>
              <a:t>Community Pharmacists - Fully funded training</a:t>
            </a:r>
            <a:endParaRPr lang="en-GB" b="0" i="0" dirty="0">
              <a:solidFill>
                <a:srgbClr val="222222"/>
              </a:solidFill>
              <a:effectLst/>
              <a:latin typeface="inherit"/>
            </a:endParaRPr>
          </a:p>
          <a:p>
            <a:pPr algn="l"/>
            <a:r>
              <a:rPr lang="en-GB" b="0" i="0" dirty="0">
                <a:solidFill>
                  <a:srgbClr val="FFFFFF"/>
                </a:solidFill>
                <a:effectLst/>
                <a:latin typeface="inherit"/>
                <a:hlinkClick r:id="rId3"/>
              </a:rPr>
              <a:t>Community Pharmacy Technicians - Fully funded training</a:t>
            </a:r>
            <a:endParaRPr lang="en-GB" b="0" i="0" dirty="0">
              <a:solidFill>
                <a:srgbClr val="222222"/>
              </a:solidFill>
              <a:effectLst/>
              <a:latin typeface="inherit"/>
            </a:endParaRPr>
          </a:p>
          <a:p>
            <a:pPr algn="l"/>
            <a:r>
              <a:rPr lang="en-GB" b="0" i="0" dirty="0">
                <a:solidFill>
                  <a:srgbClr val="222222"/>
                </a:solidFill>
                <a:effectLst/>
                <a:latin typeface="inherit"/>
              </a:rPr>
              <a:t>Courses currently include: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A00054"/>
                </a:solidFill>
                <a:effectLst/>
                <a:latin typeface="inherit"/>
                <a:hlinkClick r:id="rId4"/>
              </a:rPr>
              <a:t>Clinical Examination Training Skills</a:t>
            </a:r>
            <a:r>
              <a:rPr lang="en-GB" b="0" i="0" dirty="0">
                <a:solidFill>
                  <a:srgbClr val="222222"/>
                </a:solidFill>
                <a:effectLst/>
                <a:latin typeface="Frutiger W01"/>
              </a:rPr>
              <a:t> - Delivered by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Frutiger W01"/>
              </a:rPr>
              <a:t>CliniSkills</a:t>
            </a:r>
            <a:endParaRPr lang="en-GB" b="0" i="0" dirty="0">
              <a:solidFill>
                <a:srgbClr val="222222"/>
              </a:solidFill>
              <a:effectLst/>
              <a:latin typeface="Frutiger W01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A00054"/>
                </a:solidFill>
                <a:effectLst/>
                <a:latin typeface="inherit"/>
                <a:hlinkClick r:id="rId5"/>
              </a:rPr>
              <a:t>Independent Prescribing</a:t>
            </a:r>
            <a:r>
              <a:rPr lang="en-GB" b="0" i="0" dirty="0">
                <a:solidFill>
                  <a:srgbClr val="222222"/>
                </a:solidFill>
                <a:effectLst/>
                <a:latin typeface="Frutiger W01"/>
              </a:rPr>
              <a:t> - Delivered by approved education providers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A00054"/>
                </a:solidFill>
                <a:effectLst/>
                <a:latin typeface="inherit"/>
                <a:hlinkClick r:id="rId6"/>
              </a:rPr>
              <a:t>Pharmacy Technicians: Advancing your role</a:t>
            </a:r>
            <a:r>
              <a:rPr lang="en-GB" b="0" i="0" dirty="0">
                <a:solidFill>
                  <a:srgbClr val="222222"/>
                </a:solidFill>
                <a:effectLst/>
                <a:latin typeface="Frutiger W01"/>
              </a:rPr>
              <a:t> - Delivered by CPPE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A00054"/>
                </a:solidFill>
                <a:effectLst/>
                <a:latin typeface="inherit"/>
                <a:hlinkClick r:id="rId7"/>
              </a:rPr>
              <a:t>Education Supervisor Training for Pharmacists and Pharmacy Technicians</a:t>
            </a:r>
            <a:r>
              <a:rPr lang="en-GB" b="0" i="0" dirty="0">
                <a:solidFill>
                  <a:srgbClr val="222222"/>
                </a:solidFill>
                <a:effectLst/>
                <a:latin typeface="Frutiger W01"/>
              </a:rPr>
              <a:t> - Delivered by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Frutiger W01"/>
              </a:rPr>
              <a:t>ProPharmace</a:t>
            </a:r>
            <a:endParaRPr lang="en-GB" b="0" i="0" dirty="0">
              <a:solidFill>
                <a:srgbClr val="222222"/>
              </a:solidFill>
              <a:effectLst/>
              <a:latin typeface="Frutiger W01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logo for a pharmacy company&#10;&#10;Description automatically generated">
            <a:extLst>
              <a:ext uri="{FF2B5EF4-FFF2-40B4-BE49-F238E27FC236}">
                <a16:creationId xmlns:a16="http://schemas.microsoft.com/office/drawing/2014/main" id="{A3B3D455-DB4B-5419-D9C0-A385F827C9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83" y="0"/>
            <a:ext cx="2397967" cy="169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5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63FBC6-449E-34C7-2E99-A561AE4B7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dirty="0">
                <a:effectLst/>
                <a:latin typeface="Frutiger W01"/>
              </a:rPr>
              <a:t>Business Continuity Plans</a:t>
            </a:r>
            <a:br>
              <a:rPr lang="en-GB" b="1" i="0" dirty="0">
                <a:effectLst/>
                <a:latin typeface="Frutiger W01"/>
              </a:rPr>
            </a:b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529B5-799A-D6E2-3B2F-F4CAEF85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 of Main Pharmacy Building						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of Electricity Supply							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of Gas Supply							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of Water Supply							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of Telecommunications/Broadband					</a:t>
            </a:r>
            <a:endParaRPr lang="en-GB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of IT Systems							</a:t>
            </a:r>
            <a:endParaRPr lang="en-GB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of EPS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Fuel Shortages						             	            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 of Security						            	            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Shortages						            	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Mutual Aid Arrangements with Others			           	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Disruption to Supplies					            	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Adverse Events			</a:t>
            </a:r>
            <a:endParaRPr lang="en-GB" dirty="0"/>
          </a:p>
        </p:txBody>
      </p:sp>
      <p:pic>
        <p:nvPicPr>
          <p:cNvPr id="5" name="Picture 4" descr="A logo for a pharmacy company&#10;&#10;Description automatically generated">
            <a:extLst>
              <a:ext uri="{FF2B5EF4-FFF2-40B4-BE49-F238E27FC236}">
                <a16:creationId xmlns:a16="http://schemas.microsoft.com/office/drawing/2014/main" id="{DE3BF7FC-613B-119E-B24A-6CEFBF518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41" y="3900880"/>
            <a:ext cx="4182630" cy="29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9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89E4-E021-7DC8-4686-FB24FFCE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https://digital.nhs.uk/services/service-management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2D8EAD-71FB-949C-F4BC-B1A289ED90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7395" y="1825625"/>
            <a:ext cx="7417209" cy="4351338"/>
          </a:xfrm>
        </p:spPr>
      </p:pic>
    </p:spTree>
    <p:extLst>
      <p:ext uri="{BB962C8B-B14F-4D97-AF65-F5344CB8AC3E}">
        <p14:creationId xmlns:p14="http://schemas.microsoft.com/office/powerpoint/2010/main" val="382915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7F309-7040-9681-0791-55BC01BC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https://digital.nhs.uk/services/service-management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9DBB1-B1FC-49DD-6AA2-3FDA32CF7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i="0" dirty="0">
                <a:solidFill>
                  <a:srgbClr val="0A4740"/>
                </a:solidFill>
                <a:effectLst/>
                <a:latin typeface="DM Sans" pitchFamily="2" charset="0"/>
              </a:rPr>
              <a:t>This means that a pharmacy team experiencing problems accessing or processing an electronic prescription can see at a glance if there is a national service issue. If it is not a national service issue, it is likely to be a problem with their PMR system or with their local equipment or internet connection. In this case, users can be confident that they should </a:t>
            </a:r>
            <a:r>
              <a:rPr lang="en-GB" b="1" i="0" u="sng" dirty="0">
                <a:solidFill>
                  <a:srgbClr val="C600B5"/>
                </a:solidFill>
                <a:effectLst/>
                <a:latin typeface="DM Sans" pitchFamily="2" charset="0"/>
                <a:hlinkClick r:id="rId2"/>
              </a:rPr>
              <a:t>contact their supplier’s helpdesk for support</a:t>
            </a:r>
            <a:r>
              <a:rPr lang="en-GB" b="0" i="0" dirty="0">
                <a:solidFill>
                  <a:srgbClr val="0A4740"/>
                </a:solidFill>
                <a:effectLst/>
                <a:latin typeface="DM Sans" pitchFamily="2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75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ABA64-C26A-4002-A5DA-FDAF11F8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of Telecommunications/Broadband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9A1CC-BD1D-D1F0-A4F9-887FD5DF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Is your PMR supplier providing the N3 connection ( HSCN connection) ? What does their SLA state for fix time?</a:t>
            </a:r>
          </a:p>
          <a:p>
            <a:r>
              <a:rPr lang="en-GB" dirty="0"/>
              <a:t>Almost CPs get their HSCN through the PMR providers</a:t>
            </a:r>
          </a:p>
          <a:p>
            <a:r>
              <a:rPr lang="en-GB" dirty="0"/>
              <a:t>The HSCN is bundled with the PMR subs and almost impossible to get a separate HSCN </a:t>
            </a:r>
          </a:p>
          <a:p>
            <a:r>
              <a:rPr lang="en-GB" dirty="0"/>
              <a:t>PMR suppliers will resist CPs getting their own HSCN citing ‘connectivity and support’ issues</a:t>
            </a:r>
          </a:p>
          <a:p>
            <a:r>
              <a:rPr lang="en-GB" dirty="0"/>
              <a:t>CPs will go for cheapest PMR deal and ignore HSCN connection</a:t>
            </a:r>
          </a:p>
          <a:p>
            <a:pPr marL="0" indent="0">
              <a:buNone/>
            </a:pPr>
            <a:r>
              <a:rPr lang="en-GB" dirty="0"/>
              <a:t>     considerations when buying a new system</a:t>
            </a:r>
          </a:p>
          <a:p>
            <a:r>
              <a:rPr lang="en-GB" dirty="0"/>
              <a:t>If you are using your own to broadband what is the lead time for fixing it? Use the best broadband with quick lead times for fixing </a:t>
            </a:r>
          </a:p>
          <a:p>
            <a:r>
              <a:rPr lang="en-GB" dirty="0"/>
              <a:t>HSCN will be replaced by CIS2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404518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F437-0BF7-1A71-B837-BA5E510B1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Failure of IT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5F74D-5856-C265-8B7D-D348BDE3D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Current problems with Sonar and Pharmoutcomes</a:t>
            </a:r>
          </a:p>
          <a:p>
            <a:r>
              <a:rPr lang="en-GB" dirty="0"/>
              <a:t>Choice of PMR supplier. Is a PMR enough in the clinical future of community pharmacy? From 2026 with IPs coming out of universities you will need a prescribing system</a:t>
            </a:r>
          </a:p>
          <a:p>
            <a:r>
              <a:rPr lang="en-GB" dirty="0"/>
              <a:t>The future is with Clinical + Client Relationship Management systems which incorporate clinical services. Prescription fulfilment, prescription management, clinical services, SCR, prescription tracker</a:t>
            </a:r>
          </a:p>
          <a:p>
            <a:r>
              <a:rPr lang="en-GB" dirty="0"/>
              <a:t>Don’t get tied into long contracts</a:t>
            </a:r>
          </a:p>
        </p:txBody>
      </p:sp>
    </p:spTree>
    <p:extLst>
      <p:ext uri="{BB962C8B-B14F-4D97-AF65-F5344CB8AC3E}">
        <p14:creationId xmlns:p14="http://schemas.microsoft.com/office/powerpoint/2010/main" val="274950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DD2A-604A-3FDC-85EF-C0C13C09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of EPS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67724-3506-4E4F-E45B-21ED92018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A4740"/>
                </a:solidFill>
                <a:effectLst/>
                <a:latin typeface="DM Sans" pitchFamily="2" charset="0"/>
              </a:rPr>
              <a:t>Patient to return to the pharmacy at a later time (if script not required immediately).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A4740"/>
                </a:solidFill>
                <a:effectLst/>
                <a:latin typeface="DM Sans" pitchFamily="2" charset="0"/>
              </a:rPr>
              <a:t>Deliver prescriptions to patient when systems are resumed.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A4740"/>
                </a:solidFill>
                <a:effectLst/>
                <a:latin typeface="DM Sans" pitchFamily="2" charset="0"/>
              </a:rPr>
              <a:t>Emergency supply at the request of the prescriber.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A4740"/>
                </a:solidFill>
                <a:effectLst/>
                <a:latin typeface="DM Sans" pitchFamily="2" charset="0"/>
              </a:rPr>
              <a:t>Paper FP10 prescriptions printed by arrangement with the GP surgery.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A4740"/>
                </a:solidFill>
                <a:effectLst/>
                <a:latin typeface="DM Sans" pitchFamily="2" charset="0"/>
              </a:rPr>
              <a:t>Referral to another pharmacy (not suitable for some scenarios).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448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2E95-CD28-EB25-4CA9-49A1F331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Template for Business Continuity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95EB7-59E1-F02F-4F58-C39192143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Download from the CPE website</a:t>
            </a: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https://cpe.org.uk/quality-and-regulations/clinical-governance/emergency-planning/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5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29016-8671-DAC1-046B-4486A4B0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Workforce, Training and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51C9C-B2AA-CA2E-200E-8F3C3697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IP training</a:t>
            </a:r>
          </a:p>
          <a:p>
            <a:r>
              <a:rPr lang="en-GB" dirty="0"/>
              <a:t>All CPs must become IPs</a:t>
            </a:r>
          </a:p>
          <a:p>
            <a:r>
              <a:rPr lang="en-GB" dirty="0"/>
              <a:t>Pharmacy graduate from 2026 will come out as IPs</a:t>
            </a:r>
          </a:p>
          <a:p>
            <a:r>
              <a:rPr lang="en-GB" dirty="0"/>
              <a:t>Fully funded IP courses available </a:t>
            </a:r>
          </a:p>
        </p:txBody>
      </p:sp>
      <p:pic>
        <p:nvPicPr>
          <p:cNvPr id="5" name="Picture 4" descr="A logo for a pharmacy company&#10;&#10;Description automatically generated">
            <a:extLst>
              <a:ext uri="{FF2B5EF4-FFF2-40B4-BE49-F238E27FC236}">
                <a16:creationId xmlns:a16="http://schemas.microsoft.com/office/drawing/2014/main" id="{A3B3D455-DB4B-5419-D9C0-A385F827C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35" y="4797513"/>
            <a:ext cx="2397967" cy="169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935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PL Powerpoint LPC template" id="{5C41AA9A-FB07-4C7B-BBEE-7A1D405BFCCA}" vid="{51334FD7-9F83-4F4F-A4B9-E0B6C1989B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CPL Powerpoint LPC template</Template>
  <TotalTime>5920</TotalTime>
  <Words>638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DM Sans</vt:lpstr>
      <vt:lpstr>Frutiger W01</vt:lpstr>
      <vt:lpstr>inherit</vt:lpstr>
      <vt:lpstr>Times New Roman</vt:lpstr>
      <vt:lpstr>Custom Design</vt:lpstr>
      <vt:lpstr>Hitesh Patel CEO Raj Matharu Chair</vt:lpstr>
      <vt:lpstr>Business Continuity Plans </vt:lpstr>
      <vt:lpstr>https://digital.nhs.uk/services/service-management</vt:lpstr>
      <vt:lpstr>https://digital.nhs.uk/services/service-management</vt:lpstr>
      <vt:lpstr>Failure of Telecommunications/Broadband</vt:lpstr>
      <vt:lpstr>Failure of IT systems</vt:lpstr>
      <vt:lpstr>Failure of EPS </vt:lpstr>
      <vt:lpstr>Template for Business Continuity</vt:lpstr>
      <vt:lpstr>Workforce, Training and Development </vt:lpstr>
      <vt:lpstr>Workforce, Training and Development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Hitesh Patel</dc:creator>
  <cp:lastModifiedBy>Hina Patel</cp:lastModifiedBy>
  <cp:revision>7</cp:revision>
  <dcterms:created xsi:type="dcterms:W3CDTF">2024-03-07T12:07:38Z</dcterms:created>
  <dcterms:modified xsi:type="dcterms:W3CDTF">2024-03-25T09:07:28Z</dcterms:modified>
</cp:coreProperties>
</file>